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8" r:id="rId1"/>
  </p:sldMasterIdLst>
  <p:notesMasterIdLst>
    <p:notesMasterId r:id="rId44"/>
  </p:notesMasterIdLst>
  <p:handoutMasterIdLst>
    <p:handoutMasterId r:id="rId45"/>
  </p:handoutMasterIdLst>
  <p:sldIdLst>
    <p:sldId id="288" r:id="rId2"/>
    <p:sldId id="278" r:id="rId3"/>
    <p:sldId id="279" r:id="rId4"/>
    <p:sldId id="280" r:id="rId5"/>
    <p:sldId id="263" r:id="rId6"/>
    <p:sldId id="264" r:id="rId7"/>
    <p:sldId id="310" r:id="rId8"/>
    <p:sldId id="311" r:id="rId9"/>
    <p:sldId id="312" r:id="rId10"/>
    <p:sldId id="304" r:id="rId11"/>
    <p:sldId id="299" r:id="rId12"/>
    <p:sldId id="301" r:id="rId13"/>
    <p:sldId id="302" r:id="rId14"/>
    <p:sldId id="303" r:id="rId15"/>
    <p:sldId id="265" r:id="rId16"/>
    <p:sldId id="276" r:id="rId17"/>
    <p:sldId id="267" r:id="rId18"/>
    <p:sldId id="268" r:id="rId19"/>
    <p:sldId id="269" r:id="rId20"/>
    <p:sldId id="277" r:id="rId21"/>
    <p:sldId id="270" r:id="rId22"/>
    <p:sldId id="271" r:id="rId23"/>
    <p:sldId id="272" r:id="rId24"/>
    <p:sldId id="281" r:id="rId25"/>
    <p:sldId id="274" r:id="rId26"/>
    <p:sldId id="282" r:id="rId27"/>
    <p:sldId id="262" r:id="rId28"/>
    <p:sldId id="261" r:id="rId29"/>
    <p:sldId id="285" r:id="rId30"/>
    <p:sldId id="305" r:id="rId31"/>
    <p:sldId id="308" r:id="rId32"/>
    <p:sldId id="309" r:id="rId33"/>
    <p:sldId id="284" r:id="rId34"/>
    <p:sldId id="291" r:id="rId35"/>
    <p:sldId id="283" r:id="rId36"/>
    <p:sldId id="306" r:id="rId37"/>
    <p:sldId id="295" r:id="rId38"/>
    <p:sldId id="289" r:id="rId39"/>
    <p:sldId id="292" r:id="rId40"/>
    <p:sldId id="297" r:id="rId41"/>
    <p:sldId id="296" r:id="rId42"/>
    <p:sldId id="294" r:id="rId43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08000"/>
    <a:srgbClr val="990000"/>
    <a:srgbClr val="660066"/>
    <a:srgbClr val="00CC00"/>
    <a:srgbClr val="CC0066"/>
    <a:srgbClr val="3399FF"/>
    <a:srgbClr val="003300"/>
    <a:srgbClr val="3366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656" y="-2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769D2B-D026-449B-8094-4A776173D2B5}" type="datetimeFigureOut">
              <a:rPr lang="th-TH" smtClean="0"/>
              <a:t>02/07/62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618EF6-8D3F-41CD-86DA-E8B67D2D626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773652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88783C-B63C-444B-9BBE-3B310632718A}" type="datetimeFigureOut">
              <a:rPr lang="th-TH" smtClean="0"/>
              <a:pPr/>
              <a:t>02/07/62</a:t>
            </a:fld>
            <a:endParaRPr lang="th-TH"/>
          </a:p>
        </p:txBody>
      </p:sp>
      <p:sp>
        <p:nvSpPr>
          <p:cNvPr id="4" name="ตัวยึด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ยึด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97D9B5-EC94-4411-9231-39C3D15F2396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462106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871" eaLnBrk="0" hangingPunct="0">
              <a:defRPr sz="26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03054" indent="-270405" defTabSz="914871" eaLnBrk="0" hangingPunct="0">
              <a:defRPr sz="26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081621" indent="-216324" defTabSz="914871" eaLnBrk="0" hangingPunct="0">
              <a:defRPr sz="26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514269" indent="-216324" defTabSz="914871" eaLnBrk="0" hangingPunct="0">
              <a:defRPr sz="26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1946918" indent="-216324" defTabSz="914871" eaLnBrk="0" hangingPunct="0">
              <a:defRPr sz="26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379566" indent="-216324" algn="ctr" defTabSz="914871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812214" indent="-216324" algn="ctr" defTabSz="914871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244863" indent="-216324" algn="ctr" defTabSz="914871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677511" indent="-216324" algn="ctr" defTabSz="914871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fld id="{DF51EAB7-7D46-4B6A-B52B-0879638193C2}" type="slidenum">
              <a:rPr lang="en-US" sz="1200"/>
              <a:pPr eaLnBrk="1" hangingPunct="1"/>
              <a:t>8</a:t>
            </a:fld>
            <a:endParaRPr lang="th-TH" sz="120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th-TH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สี่เหลี่ยมมุมมน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สี่เหลี่ยมมุมมน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ชื่อเรื่อง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20" name="ชื่อเรื่องรอง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19" name="ตัวยึดวันที่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548317-9A2A-4D79-90A3-7D87A920A022}" type="datetimeFigureOut">
              <a:rPr lang="th-TH" smtClean="0"/>
              <a:pPr/>
              <a:t>02/07/62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11" name="ตัวยึดหมายเลขภาพนิ่ง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1A1793-F80F-40D2-95A3-1FF61C7CE6A4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548317-9A2A-4D79-90A3-7D87A920A022}" type="datetimeFigureOut">
              <a:rPr lang="th-TH" smtClean="0"/>
              <a:pPr/>
              <a:t>02/07/62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1A1793-F80F-40D2-95A3-1FF61C7CE6A4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สี่เหลี่ยมมุมมน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สี่เหลี่ยมมุมมน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548317-9A2A-4D79-90A3-7D87A920A022}" type="datetimeFigureOut">
              <a:rPr lang="th-TH" smtClean="0"/>
              <a:pPr/>
              <a:t>02/07/62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1A1793-F80F-40D2-95A3-1FF61C7CE6A4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548317-9A2A-4D79-90A3-7D87A920A022}" type="datetimeFigureOut">
              <a:rPr lang="th-TH" smtClean="0"/>
              <a:pPr/>
              <a:t>02/07/62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1A1793-F80F-40D2-95A3-1FF61C7CE6A4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เนื้อหา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548317-9A2A-4D79-90A3-7D87A920A022}" type="datetimeFigureOut">
              <a:rPr lang="th-TH" smtClean="0"/>
              <a:pPr/>
              <a:t>02/07/62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1A1793-F80F-40D2-95A3-1FF61C7CE6A4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548317-9A2A-4D79-90A3-7D87A920A022}" type="datetimeFigureOut">
              <a:rPr lang="th-TH" smtClean="0"/>
              <a:pPr/>
              <a:t>02/07/62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1A1793-F80F-40D2-95A3-1FF61C7CE6A4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สี่เหลี่ยมมุมมน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548317-9A2A-4D79-90A3-7D87A920A022}" type="datetimeFigureOut">
              <a:rPr lang="th-TH" smtClean="0"/>
              <a:pPr/>
              <a:t>02/07/62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1A1793-F80F-40D2-95A3-1FF61C7CE6A4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548317-9A2A-4D79-90A3-7D87A920A022}" type="datetimeFigureOut">
              <a:rPr lang="th-TH" smtClean="0"/>
              <a:pPr/>
              <a:t>02/07/62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1A1793-F80F-40D2-95A3-1FF61C7CE6A4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สี่เหลี่ยมมุมมน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มนมุมสี่เหลี่ยมหนึ่งมุม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548317-9A2A-4D79-90A3-7D87A920A022}" type="datetimeFigureOut">
              <a:rPr lang="th-TH" smtClean="0"/>
              <a:pPr/>
              <a:t>02/07/62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1A1793-F80F-40D2-95A3-1FF61C7CE6A4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th-TH" smtClean="0"/>
              <a:t>คลิกไอคอนเพื่อเพิ่มรูปภาพ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548317-9A2A-4D79-90A3-7D87A920A022}" type="datetimeFigureOut">
              <a:rPr lang="th-TH" smtClean="0"/>
              <a:pPr/>
              <a:t>02/07/62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1A1793-F80F-40D2-95A3-1FF61C7CE6A4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548317-9A2A-4D79-90A3-7D87A920A022}" type="datetimeFigureOut">
              <a:rPr lang="th-TH" smtClean="0"/>
              <a:pPr/>
              <a:t>02/07/62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1A1793-F80F-40D2-95A3-1FF61C7CE6A4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21594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สี่เหลี่ยมมุมมน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สี่เหลี่ยมมุมมน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ตัวยึดชื่อเรื่อง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25" name="ตัวยึดวันที่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F8548317-9A2A-4D79-90A3-7D87A920A022}" type="datetimeFigureOut">
              <a:rPr lang="th-TH" smtClean="0"/>
              <a:pPr/>
              <a:t>02/07/62</a:t>
            </a:fld>
            <a:endParaRPr lang="th-TH"/>
          </a:p>
        </p:txBody>
      </p:sp>
      <p:sp>
        <p:nvSpPr>
          <p:cNvPr id="18" name="ตัวยึดท้ายกระดาษ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1A1793-F80F-40D2-95A3-1FF61C7CE6A4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รูปภาพ 11" descr="D:\รวมรูปภาพต่างๆ\รูปคัดอัดงานเกษตรภาคเหนือ\IMG_7141.JPG"/>
          <p:cNvPicPr/>
          <p:nvPr/>
        </p:nvPicPr>
        <p:blipFill>
          <a:blip r:embed="rId2" cstate="print">
            <a:lum contrast="20000"/>
          </a:blip>
          <a:stretch>
            <a:fillRect/>
          </a:stretch>
        </p:blipFill>
        <p:spPr bwMode="auto">
          <a:xfrm>
            <a:off x="357158" y="357166"/>
            <a:ext cx="8501122" cy="61436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รูปภาพ 12" descr="F:\999.jpg"/>
          <p:cNvPicPr/>
          <p:nvPr/>
        </p:nvPicPr>
        <p:blipFill>
          <a:blip r:embed="rId3" cstate="print">
            <a:lum contrast="20000"/>
          </a:blip>
          <a:stretch>
            <a:fillRect/>
          </a:stretch>
        </p:blipFill>
        <p:spPr bwMode="auto">
          <a:xfrm>
            <a:off x="5143504" y="214290"/>
            <a:ext cx="3357586" cy="3929090"/>
          </a:xfrm>
          <a:prstGeom prst="rect">
            <a:avLst/>
          </a:prstGeom>
          <a:noFill/>
          <a:ln w="88900" cmpd="thickThin">
            <a:solidFill>
              <a:srgbClr val="000066"/>
            </a:solidFill>
            <a:prstDash val="solid"/>
            <a:bevel/>
            <a:headEnd/>
            <a:tailEnd/>
          </a:ln>
        </p:spPr>
      </p:pic>
      <p:sp>
        <p:nvSpPr>
          <p:cNvPr id="14" name="ตัดมุมสี่เหลี่ยมด้านทแยงมุม 13"/>
          <p:cNvSpPr/>
          <p:nvPr/>
        </p:nvSpPr>
        <p:spPr>
          <a:xfrm>
            <a:off x="571472" y="1643050"/>
            <a:ext cx="4357718" cy="2571768"/>
          </a:xfrm>
          <a:prstGeom prst="snip2DiagRect">
            <a:avLst/>
          </a:prstGeom>
          <a:solidFill>
            <a:srgbClr val="003300"/>
          </a:soli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5" name="TextBox 14"/>
          <p:cNvSpPr txBox="1"/>
          <p:nvPr/>
        </p:nvSpPr>
        <p:spPr>
          <a:xfrm>
            <a:off x="785786" y="1928802"/>
            <a:ext cx="45005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th-TH" sz="6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ngsana New" pitchFamily="18" charset="-34"/>
                <a:ea typeface="Angsana New" pitchFamily="18" charset="-34"/>
                <a:cs typeface="Angsana New" pitchFamily="18" charset="-34"/>
              </a:rPr>
              <a:t>เศรษฐกิจพอเพียง</a:t>
            </a:r>
            <a:endParaRPr lang="th-TH" sz="6000" dirty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85786" y="2857496"/>
            <a:ext cx="378621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th-TH" sz="3200" b="1" i="0" u="none" strike="noStrike" cap="none" normalizeH="0" baseline="0" dirty="0" smtClean="0">
                <a:ln>
                  <a:noFill/>
                </a:ln>
                <a:solidFill>
                  <a:srgbClr val="00CC00"/>
                </a:solidFill>
                <a:effectLst/>
                <a:latin typeface="Angsana New" pitchFamily="18" charset="-34"/>
                <a:ea typeface="Angsana New" pitchFamily="18" charset="-34"/>
                <a:cs typeface="Angsana New" pitchFamily="18" charset="-34"/>
              </a:rPr>
              <a:t>แสงเทียนส่องทางชีวิต                                   สู่ความสุข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00CC00"/>
                </a:solidFill>
                <a:effectLst/>
                <a:latin typeface="Angsana New" pitchFamily="18" charset="-34"/>
                <a:ea typeface="Angsana New" pitchFamily="18" charset="-34"/>
                <a:cs typeface="Angsana New" pitchFamily="18" charset="-34"/>
              </a:rPr>
              <a:t>…</a:t>
            </a:r>
            <a:r>
              <a:rPr kumimoji="0" lang="th-TH" sz="3200" b="1" i="0" u="none" strike="noStrike" cap="none" normalizeH="0" baseline="0" dirty="0" smtClean="0">
                <a:ln>
                  <a:noFill/>
                </a:ln>
                <a:solidFill>
                  <a:srgbClr val="00CC00"/>
                </a:solidFill>
                <a:effectLst/>
                <a:latin typeface="Angsana New" pitchFamily="18" charset="-34"/>
                <a:ea typeface="Angsana New" pitchFamily="18" charset="-34"/>
                <a:cs typeface="Angsana New" pitchFamily="18" charset="-34"/>
              </a:rPr>
              <a:t>สงบที่ยั่งยืน</a:t>
            </a:r>
            <a:endParaRPr lang="th-TH" sz="3200" dirty="0">
              <a:solidFill>
                <a:srgbClr val="00CC00"/>
              </a:solidFill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18" name="รูปภาพ 17" descr="D:\รวมรูปภาพต่างๆ\รูปคัดอัดงานเกษตรภาคเหนือ\IMG_7141.JPG"/>
          <p:cNvPicPr/>
          <p:nvPr/>
        </p:nvPicPr>
        <p:blipFill>
          <a:blip r:embed="rId4" cstate="print">
            <a:lum contrast="20000"/>
          </a:blip>
          <a:stretch>
            <a:fillRect/>
          </a:stretch>
        </p:blipFill>
        <p:spPr bwMode="auto">
          <a:xfrm>
            <a:off x="642910" y="4420202"/>
            <a:ext cx="2500330" cy="215207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รูปภาพ 18" descr="D:\รวมรูปภาพต่างๆ\รูปคัดอัดงานเกษตรภาคเหนือ\IMG_7141.JPG"/>
          <p:cNvPicPr/>
          <p:nvPr/>
        </p:nvPicPr>
        <p:blipFill>
          <a:blip r:embed="rId5" cstate="print">
            <a:lum contrast="20000"/>
          </a:blip>
          <a:stretch>
            <a:fillRect/>
          </a:stretch>
        </p:blipFill>
        <p:spPr bwMode="auto">
          <a:xfrm>
            <a:off x="3357554" y="4429132"/>
            <a:ext cx="2500330" cy="20717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รูปภาพ 19" descr="D:\รวมรูปภาพต่างๆ\รูปคัดอัดงานเกษตรภาคเหนือ\IMG_7141.JPG"/>
          <p:cNvPicPr/>
          <p:nvPr/>
        </p:nvPicPr>
        <p:blipFill>
          <a:blip r:embed="rId6" cstate="print">
            <a:lum contrast="20000"/>
          </a:blip>
          <a:stretch>
            <a:fillRect/>
          </a:stretch>
        </p:blipFill>
        <p:spPr bwMode="auto">
          <a:xfrm>
            <a:off x="6000760" y="4357694"/>
            <a:ext cx="2500330" cy="20717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มุมมน 3"/>
          <p:cNvSpPr/>
          <p:nvPr/>
        </p:nvSpPr>
        <p:spPr>
          <a:xfrm>
            <a:off x="560994" y="755314"/>
            <a:ext cx="8001056" cy="5429288"/>
          </a:xfrm>
          <a:prstGeom prst="roundRect">
            <a:avLst/>
          </a:prstGeom>
          <a:solidFill>
            <a:srgbClr val="00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TextBox 4"/>
          <p:cNvSpPr txBox="1"/>
          <p:nvPr/>
        </p:nvSpPr>
        <p:spPr>
          <a:xfrm>
            <a:off x="1000100" y="1071546"/>
            <a:ext cx="7215238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en-US" sz="3600" b="1" dirty="0" smtClean="0">
                <a:solidFill>
                  <a:schemeClr val="bg2">
                    <a:lumMod val="75000"/>
                  </a:schemeClr>
                </a:solidFill>
                <a:latin typeface="Angsana New" pitchFamily="18" charset="-34"/>
                <a:cs typeface="Angsana New" pitchFamily="18" charset="-34"/>
              </a:rPr>
              <a:t>“</a:t>
            </a:r>
            <a:r>
              <a:rPr lang="th-TH" sz="3600" b="1" dirty="0" smtClean="0">
                <a:solidFill>
                  <a:schemeClr val="bg2">
                    <a:lumMod val="75000"/>
                  </a:schemeClr>
                </a:solidFill>
                <a:latin typeface="Angsana New" pitchFamily="18" charset="-34"/>
                <a:cs typeface="Angsana New" pitchFamily="18" charset="-34"/>
              </a:rPr>
              <a:t>เศรษฐกิจพอเพียง</a:t>
            </a:r>
            <a:r>
              <a:rPr lang="en-US" sz="3600" b="1" dirty="0" smtClean="0">
                <a:solidFill>
                  <a:schemeClr val="bg2">
                    <a:lumMod val="75000"/>
                  </a:schemeClr>
                </a:solidFill>
                <a:latin typeface="Angsana New" pitchFamily="18" charset="-34"/>
                <a:cs typeface="Angsana New" pitchFamily="18" charset="-34"/>
              </a:rPr>
              <a:t>”</a:t>
            </a:r>
            <a:r>
              <a:rPr lang="th-TH" sz="36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 เป็นปรัชญาที่ตั้งอยู่บนพื้นฐานของวิถีไทย  ที่พระบาทสมเด็จพระเจ้าอยู่หัว ได้พระราชทานเพื่อชี้แนะแนวทางในการดำเนินชีวิตและปฏิบัติตนของประชาชนทุกระดับ ทุกสาขาอาชีพมาโดยตลอดนานกว่า ๓๐ ปี ตั้งแต่ปี ๒๕๑๗ เป็นต้นมา ให้ดำเนินไปบน </a:t>
            </a:r>
            <a:r>
              <a:rPr lang="th-TH" sz="3600" b="1" dirty="0" smtClean="0">
                <a:solidFill>
                  <a:schemeClr val="bg2">
                    <a:lumMod val="75000"/>
                  </a:schemeClr>
                </a:solidFill>
                <a:latin typeface="Angsana New" pitchFamily="18" charset="-34"/>
                <a:cs typeface="Angsana New" pitchFamily="18" charset="-34"/>
              </a:rPr>
              <a:t>ทางสายกลาง</a:t>
            </a:r>
            <a:r>
              <a:rPr lang="th-TH" sz="3600" b="1" dirty="0" smtClean="0">
                <a:latin typeface="Angsana New" pitchFamily="18" charset="-34"/>
                <a:cs typeface="Angsana New" pitchFamily="18" charset="-34"/>
              </a:rPr>
              <a:t>  </a:t>
            </a:r>
            <a:r>
              <a:rPr lang="th-TH" sz="36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มุ่งให้ความสำคัญกับการสร้างพื้นฐาน </a:t>
            </a:r>
            <a:r>
              <a:rPr lang="th-TH" sz="3600" b="1" dirty="0" smtClean="0">
                <a:solidFill>
                  <a:schemeClr val="bg2">
                    <a:lumMod val="75000"/>
                  </a:schemeClr>
                </a:solidFill>
                <a:latin typeface="Angsana New" pitchFamily="18" charset="-34"/>
                <a:cs typeface="Angsana New" pitchFamily="18" charset="-34"/>
              </a:rPr>
              <a:t>ความพอมี พอกิน พอใช้</a:t>
            </a:r>
            <a:r>
              <a:rPr lang="th-TH" sz="3600" b="1" dirty="0" smtClean="0">
                <a:solidFill>
                  <a:srgbClr val="CC0066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36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ของประชาชนเป็นเบื้องต้นก่อน แล้วจึงพัฒนา ในลำดับขั้นที่สูงต่อไป </a:t>
            </a:r>
          </a:p>
          <a:p>
            <a:endParaRPr lang="th-TH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มนมุมสี่เหลี่ยมด้านทแยงมุม 3"/>
          <p:cNvSpPr/>
          <p:nvPr/>
        </p:nvSpPr>
        <p:spPr>
          <a:xfrm>
            <a:off x="714348" y="642918"/>
            <a:ext cx="7786742" cy="4643470"/>
          </a:xfrm>
          <a:prstGeom prst="round2DiagRect">
            <a:avLst/>
          </a:prstGeom>
          <a:solidFill>
            <a:srgbClr val="0000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TextBox 4"/>
          <p:cNvSpPr txBox="1"/>
          <p:nvPr/>
        </p:nvSpPr>
        <p:spPr>
          <a:xfrm>
            <a:off x="1071538" y="785794"/>
            <a:ext cx="692948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en-US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“……</a:t>
            </a:r>
            <a:r>
              <a:rPr lang="th-TH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การพัฒนาประเทศจำเป็นต้องทำตามลำดับขั้น ต้องสร้างพื้นฐาน คือ ความพอมี พอกิน พอใช้ ของประชาชนส่วนใหญ่เป็นเบื้องต้นก่อน โดยใช้วิธีการและอุปกรณ์ที่ประหยัด แต่ถูกต้องตามหลักวิชาการ เมื่อได้พื้นฐานที่มั่นคงพร้อมพอควรและปฏิบัติได้แล้ว จึงค่อยสร้าง ค่อยเสริมความเจริญและฐานะทางเศรษฐกิจขั้นที่สูงขึ้นโดยลำดับต่อไป หากมุ่งแต่จะทุ่มเทสร้างความเจริญ ยกเศรษฐกิจขึ้นให้รวดเร็วแต่ประการเดียว โดยไม่ให้แผนปฏิบัติ การสัมพันธ์กับสภาวะของประเทศและของประชาชนโดยสอดคล้องด้วย  ก็จะเกิดความไม่สมดุลในเรื่องต่างๆขึ้น ซึ่งอาจกลายเป็นความยุ่งยากล้มเหลวได้ในที่สุด</a:t>
            </a:r>
            <a:r>
              <a:rPr lang="en-US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…</a:t>
            </a:r>
            <a:r>
              <a:rPr lang="th-TH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.</a:t>
            </a:r>
            <a:r>
              <a:rPr lang="en-US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”</a:t>
            </a:r>
            <a:endParaRPr lang="th-TH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5786" y="5214950"/>
            <a:ext cx="771530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2400" b="1" dirty="0">
                <a:latin typeface="Angsana New" pitchFamily="18" charset="-34"/>
                <a:cs typeface="Angsana New" pitchFamily="18" charset="-34"/>
              </a:rPr>
              <a:t>พระราชดำรัสพระบาทสมเด็จพระเจ้าอยู่หัว </a:t>
            </a:r>
            <a:r>
              <a:rPr lang="th-TH" sz="2400" b="1" dirty="0" smtClean="0">
                <a:latin typeface="Angsana New" pitchFamily="18" charset="-34"/>
                <a:cs typeface="Angsana New" pitchFamily="18" charset="-34"/>
              </a:rPr>
              <a:t>                                                                พระราชทาน</a:t>
            </a:r>
            <a:r>
              <a:rPr lang="th-TH" sz="2400" b="1" dirty="0">
                <a:latin typeface="Angsana New" pitchFamily="18" charset="-34"/>
                <a:cs typeface="Angsana New" pitchFamily="18" charset="-34"/>
              </a:rPr>
              <a:t>แก่ผู้สำเร็จการศึกษา จากมหาวิทยาลัยเกษตรศาสตร์</a:t>
            </a:r>
            <a:r>
              <a:rPr lang="en-US" sz="2400" b="1" dirty="0">
                <a:latin typeface="Angsana New" pitchFamily="18" charset="-34"/>
                <a:cs typeface="Angsana New" pitchFamily="18" charset="-34"/>
              </a:rPr>
              <a:t>                                                  </a:t>
            </a:r>
            <a:r>
              <a:rPr lang="th-TH" sz="2400" b="1" dirty="0">
                <a:latin typeface="Angsana New" pitchFamily="18" charset="-34"/>
                <a:cs typeface="Angsana New" pitchFamily="18" charset="-34"/>
              </a:rPr>
              <a:t>เมื่อวันที่ ๑๘ กรกฎาคม ๒๕๑๗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ดมุมสี่เหลี่ยมด้านทแยงมุม 3"/>
          <p:cNvSpPr/>
          <p:nvPr/>
        </p:nvSpPr>
        <p:spPr>
          <a:xfrm>
            <a:off x="642910" y="571480"/>
            <a:ext cx="7786742" cy="5572164"/>
          </a:xfrm>
          <a:prstGeom prst="snip2DiagRect">
            <a:avLst/>
          </a:prstGeom>
          <a:solidFill>
            <a:srgbClr val="00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TextBox 4"/>
          <p:cNvSpPr txBox="1"/>
          <p:nvPr/>
        </p:nvSpPr>
        <p:spPr>
          <a:xfrm>
            <a:off x="1285852" y="1142984"/>
            <a:ext cx="642942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4000" b="1" dirty="0" smtClean="0">
                <a:solidFill>
                  <a:srgbClr val="CC0066"/>
                </a:solidFill>
                <a:latin typeface="Angsana New" pitchFamily="18" charset="-34"/>
                <a:cs typeface="Angsana New" pitchFamily="18" charset="-34"/>
              </a:rPr>
              <a:t>เศรษฐกิจพอเพียง </a:t>
            </a:r>
            <a:r>
              <a:rPr lang="th-TH" sz="32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หมายถึง เศรษฐกิจที่สามารถอุ้มชูตัวเองได้ให้ความพอเพียงกับตัวเอง อยู่ได้โดยไม่ต้องเดือดร้อน โดยต้องสร้างพื้นฐานทางเศรษฐกิจของตนเองให้ดีเสียก่อน คือตั้งตัวให้มีความพอมีพอกินพอใช้ ไม่ใช่มุ่งหวังแต่จะทุ่มเทสร้างความเจริญยกเศรษฐกิจให้รวดเร็วแต่เพียงอย่างเดียว เพราะผู้ที่มีอาชีพและฐานะเพียงพอที่จะพึ่งตนเองย่อมสร้างความเจริญก้าวหน้าและฐานะทางเศรษฐกิจขั้นที่สูงขึ้นไปตามลำดับต่อไปได้ </a:t>
            </a:r>
            <a:endParaRPr lang="en-US" sz="3200" b="1" dirty="0" smtClean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  <a:p>
            <a:endParaRPr lang="th-TH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 descr="D:\รวมรูปภาพต่างๆ\รูปคัดอัดงานเกษตรภาคเหนือ\IMG_7141.JPG"/>
          <p:cNvPicPr/>
          <p:nvPr/>
        </p:nvPicPr>
        <p:blipFill>
          <a:blip r:embed="rId2" cstate="print">
            <a:lum contrast="20000"/>
          </a:blip>
          <a:srcRect/>
          <a:stretch>
            <a:fillRect/>
          </a:stretch>
        </p:blipFill>
        <p:spPr bwMode="auto">
          <a:xfrm>
            <a:off x="714348" y="1000108"/>
            <a:ext cx="3143272" cy="2357454"/>
          </a:xfrm>
          <a:prstGeom prst="rect">
            <a:avLst/>
          </a:prstGeom>
          <a:noFill/>
          <a:ln w="12700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3" name="รูปภาพ 2" descr="D:\รวมรูปภาพต่างๆ\รูปคัดอัดงานเกษตรภาคเหนือ\DSC04371.JPG"/>
          <p:cNvPicPr/>
          <p:nvPr/>
        </p:nvPicPr>
        <p:blipFill>
          <a:blip r:embed="rId3" cstate="print">
            <a:lum contrast="20000"/>
          </a:blip>
          <a:srcRect/>
          <a:stretch>
            <a:fillRect/>
          </a:stretch>
        </p:blipFill>
        <p:spPr bwMode="auto">
          <a:xfrm>
            <a:off x="4143372" y="1000108"/>
            <a:ext cx="4429156" cy="4929222"/>
          </a:xfrm>
          <a:prstGeom prst="rect">
            <a:avLst/>
          </a:prstGeom>
          <a:noFill/>
          <a:ln w="12700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4" name="รูปภาพ 3" descr="D:\รวมรูปภาพต่างๆ\รูปคัดอัดงานเกษตรภาคเหนือ\IMG_7141.JPG"/>
          <p:cNvPicPr/>
          <p:nvPr/>
        </p:nvPicPr>
        <p:blipFill>
          <a:blip r:embed="rId4" cstate="print">
            <a:lum contrast="20000"/>
          </a:blip>
          <a:stretch>
            <a:fillRect/>
          </a:stretch>
        </p:blipFill>
        <p:spPr bwMode="auto">
          <a:xfrm>
            <a:off x="714348" y="3571876"/>
            <a:ext cx="3143272" cy="2357454"/>
          </a:xfrm>
          <a:prstGeom prst="rect">
            <a:avLst/>
          </a:prstGeom>
          <a:noFill/>
          <a:ln w="12700">
            <a:solidFill>
              <a:srgbClr val="C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 descr="D:\รวมรูปภาพต่างๆ\รูปคัดอัดงานเกษตรภาคเหนือ\IMG_7141.JPG"/>
          <p:cNvPicPr/>
          <p:nvPr/>
        </p:nvPicPr>
        <p:blipFill>
          <a:blip r:embed="rId2" cstate="print">
            <a:lum contrast="20000"/>
          </a:blip>
          <a:stretch>
            <a:fillRect/>
          </a:stretch>
        </p:blipFill>
        <p:spPr bwMode="auto">
          <a:xfrm>
            <a:off x="571472" y="500042"/>
            <a:ext cx="3929090" cy="2857520"/>
          </a:xfrm>
          <a:prstGeom prst="rect">
            <a:avLst/>
          </a:prstGeom>
          <a:noFill/>
          <a:ln w="12700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3" name="รูปภาพ 2" descr="D:\รวมรูปภาพต่างๆ\รูปคัดอัดงานเกษตรภาคเหนือ\IMG_7141.JPG"/>
          <p:cNvPicPr/>
          <p:nvPr/>
        </p:nvPicPr>
        <p:blipFill>
          <a:blip r:embed="rId3" cstate="print">
            <a:lum contrast="20000"/>
          </a:blip>
          <a:stretch>
            <a:fillRect/>
          </a:stretch>
        </p:blipFill>
        <p:spPr bwMode="auto">
          <a:xfrm>
            <a:off x="4582478" y="500042"/>
            <a:ext cx="3929090" cy="2857520"/>
          </a:xfrm>
          <a:prstGeom prst="rect">
            <a:avLst/>
          </a:prstGeom>
          <a:noFill/>
          <a:ln w="12700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4" name="รูปภาพ 3" descr="D:\รวมรูปภาพต่างๆ\รูปคัดอัดงานเกษตรภาคเหนือ\IMG_7141.JPG"/>
          <p:cNvPicPr/>
          <p:nvPr/>
        </p:nvPicPr>
        <p:blipFill>
          <a:blip r:embed="rId4" cstate="print">
            <a:lum contrast="20000"/>
          </a:blip>
          <a:stretch>
            <a:fillRect/>
          </a:stretch>
        </p:blipFill>
        <p:spPr bwMode="auto">
          <a:xfrm>
            <a:off x="571472" y="3429000"/>
            <a:ext cx="3929090" cy="2857520"/>
          </a:xfrm>
          <a:prstGeom prst="rect">
            <a:avLst/>
          </a:prstGeom>
          <a:noFill/>
          <a:ln w="12700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5" name="รูปภาพ 4" descr="D:\รวมรูปภาพต่างๆ\รูปคัดอัดงานเกษตรภาคเหนือ\IMG_7141.JPG"/>
          <p:cNvPicPr/>
          <p:nvPr/>
        </p:nvPicPr>
        <p:blipFill>
          <a:blip r:embed="rId5" cstate="print">
            <a:lum contrast="20000"/>
          </a:blip>
          <a:stretch>
            <a:fillRect/>
          </a:stretch>
        </p:blipFill>
        <p:spPr bwMode="auto">
          <a:xfrm>
            <a:off x="4597718" y="3429000"/>
            <a:ext cx="3929090" cy="2857520"/>
          </a:xfrm>
          <a:prstGeom prst="rect">
            <a:avLst/>
          </a:prstGeom>
          <a:noFill/>
          <a:ln w="12700">
            <a:solidFill>
              <a:srgbClr val="C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21" name="Rectangle 17"/>
          <p:cNvSpPr>
            <a:spLocks noGrp="1" noChangeArrowheads="1"/>
          </p:cNvSpPr>
          <p:nvPr>
            <p:ph type="body" idx="1"/>
          </p:nvPr>
        </p:nvSpPr>
        <p:spPr>
          <a:xfrm>
            <a:off x="395536" y="1196751"/>
            <a:ext cx="8352928" cy="5256585"/>
          </a:xfrm>
          <a:solidFill>
            <a:srgbClr val="FFFFCC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CC33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 marL="0" indent="0" algn="thaiDist" eaLnBrk="1" hangingPunct="1">
              <a:lnSpc>
                <a:spcPct val="80000"/>
              </a:lnSpc>
              <a:buFontTx/>
              <a:buNone/>
              <a:tabLst>
                <a:tab pos="714375" algn="l"/>
                <a:tab pos="985838" algn="l"/>
                <a:tab pos="1774825" algn="l"/>
                <a:tab pos="4340225" algn="l"/>
              </a:tabLst>
              <a:defRPr/>
            </a:pPr>
            <a:r>
              <a:rPr lang="th-TH" sz="2200" b="1" i="1" u="sng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ngsana New" pitchFamily="18" charset="-34"/>
              </a:rPr>
              <a:t>จำแนกได้เป็นองค์ประกอบ  5 ส่วน  คือ </a:t>
            </a:r>
          </a:p>
          <a:p>
            <a:pPr marL="0" indent="0" algn="thaiDist" eaLnBrk="1" hangingPunct="1">
              <a:lnSpc>
                <a:spcPct val="80000"/>
              </a:lnSpc>
              <a:buFontTx/>
              <a:buNone/>
              <a:tabLst>
                <a:tab pos="714375" algn="l"/>
                <a:tab pos="985838" algn="l"/>
                <a:tab pos="1774825" algn="l"/>
                <a:tab pos="4340225" algn="l"/>
              </a:tabLst>
              <a:defRPr/>
            </a:pPr>
            <a:endParaRPr lang="th-TH" sz="1000" b="1" i="1" dirty="0" smtClean="0">
              <a:latin typeface="Angsana New" pitchFamily="18" charset="-34"/>
            </a:endParaRPr>
          </a:p>
          <a:p>
            <a:pPr marL="0" indent="0" algn="thaiDist" eaLnBrk="1" hangingPunct="1">
              <a:lnSpc>
                <a:spcPct val="80000"/>
              </a:lnSpc>
              <a:buFontTx/>
              <a:buNone/>
              <a:tabLst>
                <a:tab pos="714375" algn="l"/>
                <a:tab pos="985838" algn="l"/>
                <a:tab pos="1774825" algn="l"/>
                <a:tab pos="4340225" algn="l"/>
              </a:tabLst>
              <a:defRPr/>
            </a:pPr>
            <a:r>
              <a:rPr lang="th-TH" sz="2200" b="1" i="1" dirty="0" smtClean="0">
                <a:latin typeface="Angsana New" pitchFamily="18" charset="-34"/>
              </a:rPr>
              <a:t>1.  กรอบแนวคิด	เป็นปรัชญาชี้แนะแนวทางการดำรงอยู่และปฏิบัติตนในทางที่ควรจะเป็น  </a:t>
            </a:r>
          </a:p>
          <a:p>
            <a:pPr marL="0" indent="0" algn="thaiDist" eaLnBrk="1" hangingPunct="1">
              <a:lnSpc>
                <a:spcPct val="80000"/>
              </a:lnSpc>
              <a:buFontTx/>
              <a:buNone/>
              <a:tabLst>
                <a:tab pos="714375" algn="l"/>
                <a:tab pos="985838" algn="l"/>
                <a:tab pos="1774825" algn="l"/>
                <a:tab pos="4340225" algn="l"/>
              </a:tabLst>
              <a:defRPr/>
            </a:pPr>
            <a:r>
              <a:rPr lang="th-TH" sz="2200" b="1" i="1" dirty="0" smtClean="0">
                <a:latin typeface="Angsana New" pitchFamily="18" charset="-34"/>
              </a:rPr>
              <a:t>			โดยพื้นฐานวิถีชีวิตของสังคมไทย</a:t>
            </a:r>
          </a:p>
          <a:p>
            <a:pPr marL="0" indent="0" algn="thaiDist" eaLnBrk="1" hangingPunct="1">
              <a:lnSpc>
                <a:spcPct val="80000"/>
              </a:lnSpc>
              <a:buFontTx/>
              <a:buNone/>
              <a:tabLst>
                <a:tab pos="714375" algn="l"/>
                <a:tab pos="985838" algn="l"/>
                <a:tab pos="1774825" algn="l"/>
                <a:tab pos="4340225" algn="l"/>
              </a:tabLst>
              <a:defRPr/>
            </a:pPr>
            <a:endParaRPr lang="th-TH" sz="1000" b="1" i="1" dirty="0" smtClean="0">
              <a:latin typeface="Angsana New" pitchFamily="18" charset="-34"/>
            </a:endParaRPr>
          </a:p>
          <a:p>
            <a:pPr marL="0" indent="0" algn="thaiDist" eaLnBrk="1" hangingPunct="1">
              <a:lnSpc>
                <a:spcPct val="80000"/>
              </a:lnSpc>
              <a:buFontTx/>
              <a:buNone/>
              <a:tabLst>
                <a:tab pos="714375" algn="l"/>
                <a:tab pos="985838" algn="l"/>
                <a:tab pos="1774825" algn="l"/>
                <a:tab pos="4340225" algn="l"/>
              </a:tabLst>
              <a:defRPr/>
            </a:pPr>
            <a:r>
              <a:rPr lang="th-TH" sz="2200" b="1" i="1" dirty="0" smtClean="0">
                <a:latin typeface="Angsana New" pitchFamily="18" charset="-34"/>
              </a:rPr>
              <a:t>2.  คุณลักษณะ	นำมาประยุกต์ใช้กับการปฏิบัติตนได้ในทุกระดับ  เน้นทางสายกลาง</a:t>
            </a:r>
          </a:p>
          <a:p>
            <a:pPr marL="0" indent="0" algn="thaiDist" eaLnBrk="1" hangingPunct="1">
              <a:lnSpc>
                <a:spcPct val="80000"/>
              </a:lnSpc>
              <a:buFontTx/>
              <a:buNone/>
              <a:tabLst>
                <a:tab pos="714375" algn="l"/>
                <a:tab pos="985838" algn="l"/>
                <a:tab pos="1774825" algn="l"/>
                <a:tab pos="4340225" algn="l"/>
              </a:tabLst>
              <a:defRPr/>
            </a:pPr>
            <a:endParaRPr lang="th-TH" sz="2200" b="1" i="1" dirty="0" smtClean="0">
              <a:latin typeface="Angsana New" pitchFamily="18" charset="-34"/>
            </a:endParaRPr>
          </a:p>
          <a:p>
            <a:pPr marL="0" indent="0" algn="thaiDist" eaLnBrk="1" hangingPunct="1">
              <a:lnSpc>
                <a:spcPct val="80000"/>
              </a:lnSpc>
              <a:buFontTx/>
              <a:buNone/>
              <a:tabLst>
                <a:tab pos="714375" algn="l"/>
                <a:tab pos="985838" algn="l"/>
                <a:tab pos="1774825" algn="l"/>
                <a:tab pos="4340225" algn="l"/>
              </a:tabLst>
              <a:defRPr/>
            </a:pPr>
            <a:r>
              <a:rPr lang="th-TH" sz="2200" b="1" i="1" dirty="0" smtClean="0">
                <a:latin typeface="Angsana New" pitchFamily="18" charset="-34"/>
              </a:rPr>
              <a:t>3.  คำนิยม		</a:t>
            </a:r>
            <a:r>
              <a:rPr lang="th-TH" sz="2200" b="1" i="1" dirty="0" smtClean="0">
                <a:solidFill>
                  <a:srgbClr val="990000"/>
                </a:solidFill>
                <a:latin typeface="Angsana New" pitchFamily="18" charset="-34"/>
              </a:rPr>
              <a:t>ความพอเพียง</a:t>
            </a:r>
            <a:r>
              <a:rPr lang="th-TH" sz="2200" b="1" i="1" dirty="0" smtClean="0">
                <a:latin typeface="Angsana New" pitchFamily="18" charset="-34"/>
              </a:rPr>
              <a:t>  มี  3  องค์ประกอบพร้อมกัน  คือ </a:t>
            </a:r>
          </a:p>
          <a:p>
            <a:pPr marL="0" indent="0" algn="thaiDist" eaLnBrk="1" hangingPunct="1">
              <a:lnSpc>
                <a:spcPct val="80000"/>
              </a:lnSpc>
              <a:buFontTx/>
              <a:buNone/>
              <a:tabLst>
                <a:tab pos="714375" algn="l"/>
                <a:tab pos="985838" algn="l"/>
                <a:tab pos="1774825" algn="l"/>
                <a:tab pos="4340225" algn="l"/>
              </a:tabLst>
              <a:defRPr/>
            </a:pPr>
            <a:r>
              <a:rPr lang="th-TH" sz="2200" b="1" i="1" dirty="0" smtClean="0">
                <a:latin typeface="Angsana New" pitchFamily="18" charset="-34"/>
              </a:rPr>
              <a:t>			1) ความพอประมาณ	ความพอดี ที่ไม่น้อยไป  ไม่มากไป</a:t>
            </a:r>
          </a:p>
          <a:p>
            <a:pPr marL="0" indent="0" algn="thaiDist" eaLnBrk="1" hangingPunct="1">
              <a:lnSpc>
                <a:spcPct val="80000"/>
              </a:lnSpc>
              <a:buFontTx/>
              <a:buNone/>
              <a:tabLst>
                <a:tab pos="714375" algn="l"/>
                <a:tab pos="985838" algn="l"/>
                <a:tab pos="1774825" algn="l"/>
                <a:tab pos="4340225" algn="l"/>
              </a:tabLst>
              <a:defRPr/>
            </a:pPr>
            <a:r>
              <a:rPr lang="th-TH" sz="2200" b="1" i="1" dirty="0" smtClean="0">
                <a:latin typeface="Angsana New" pitchFamily="18" charset="-34"/>
              </a:rPr>
              <a:t>			2) ความมีเหตุผล	ตัดสินใจ  มีเหตุผล  อธิบายได้</a:t>
            </a:r>
          </a:p>
          <a:p>
            <a:pPr marL="0" indent="0" algn="thaiDist" eaLnBrk="1" hangingPunct="1">
              <a:lnSpc>
                <a:spcPct val="80000"/>
              </a:lnSpc>
              <a:buFontTx/>
              <a:buNone/>
              <a:tabLst>
                <a:tab pos="714375" algn="l"/>
                <a:tab pos="985838" algn="l"/>
                <a:tab pos="1774825" algn="l"/>
                <a:tab pos="4340225" algn="l"/>
              </a:tabLst>
              <a:defRPr/>
            </a:pPr>
            <a:r>
              <a:rPr lang="th-TH" sz="2200" b="1" i="1" dirty="0" smtClean="0">
                <a:latin typeface="Angsana New" pitchFamily="18" charset="-34"/>
              </a:rPr>
              <a:t>			3) การมีภูมิคุ้มกันที่ดีในตัว	  เตรียมตัวให้พร้อมกับผลกระทบที่จะเกิดขึ้น</a:t>
            </a:r>
          </a:p>
          <a:p>
            <a:pPr marL="0" indent="0" algn="thaiDist" eaLnBrk="1" hangingPunct="1">
              <a:lnSpc>
                <a:spcPct val="80000"/>
              </a:lnSpc>
              <a:buFontTx/>
              <a:buNone/>
              <a:tabLst>
                <a:tab pos="714375" algn="l"/>
                <a:tab pos="985838" algn="l"/>
                <a:tab pos="1774825" algn="l"/>
                <a:tab pos="4340225" algn="l"/>
              </a:tabLst>
              <a:defRPr/>
            </a:pPr>
            <a:r>
              <a:rPr lang="th-TH" sz="2200" b="1" i="1" dirty="0" smtClean="0">
                <a:latin typeface="Angsana New" pitchFamily="18" charset="-34"/>
              </a:rPr>
              <a:t>				ในอนาคต</a:t>
            </a:r>
          </a:p>
          <a:p>
            <a:pPr marL="0" indent="0" algn="thaiDist" eaLnBrk="1" hangingPunct="1">
              <a:lnSpc>
                <a:spcPct val="80000"/>
              </a:lnSpc>
              <a:buFontTx/>
              <a:buNone/>
              <a:tabLst>
                <a:tab pos="714375" algn="l"/>
                <a:tab pos="985838" algn="l"/>
                <a:tab pos="1774825" algn="l"/>
                <a:tab pos="4340225" algn="l"/>
              </a:tabLst>
              <a:defRPr/>
            </a:pPr>
            <a:r>
              <a:rPr lang="th-TH" sz="2200" b="1" i="1" dirty="0" smtClean="0">
                <a:latin typeface="Angsana New" pitchFamily="18" charset="-34"/>
              </a:rPr>
              <a:t>4.  เงื่อนไข		1)  เงื่อนไขความรู้           2)  เงื่อนไขคุณธรรม</a:t>
            </a:r>
          </a:p>
          <a:p>
            <a:pPr marL="0" indent="0" algn="thaiDist" eaLnBrk="1" hangingPunct="1">
              <a:lnSpc>
                <a:spcPct val="80000"/>
              </a:lnSpc>
              <a:buFontTx/>
              <a:buNone/>
              <a:tabLst>
                <a:tab pos="714375" algn="l"/>
                <a:tab pos="985838" algn="l"/>
                <a:tab pos="1774825" algn="l"/>
                <a:tab pos="4340225" algn="l"/>
              </a:tabLst>
              <a:defRPr/>
            </a:pPr>
            <a:endParaRPr lang="th-TH" sz="1000" b="1" i="1" dirty="0" smtClean="0">
              <a:latin typeface="Angsana New" pitchFamily="18" charset="-34"/>
            </a:endParaRPr>
          </a:p>
          <a:p>
            <a:pPr marL="0" indent="0" algn="thaiDist" eaLnBrk="1" hangingPunct="1">
              <a:lnSpc>
                <a:spcPct val="80000"/>
              </a:lnSpc>
              <a:buFontTx/>
              <a:buNone/>
              <a:tabLst>
                <a:tab pos="714375" algn="l"/>
                <a:tab pos="985838" algn="l"/>
                <a:tab pos="1774825" algn="l"/>
                <a:tab pos="4340225" algn="l"/>
              </a:tabLst>
              <a:defRPr/>
            </a:pPr>
            <a:endParaRPr lang="th-TH" sz="1000" b="1" i="1" dirty="0">
              <a:latin typeface="Angsana New" pitchFamily="18" charset="-34"/>
            </a:endParaRPr>
          </a:p>
          <a:p>
            <a:pPr marL="0" indent="0" algn="thaiDist" eaLnBrk="1" hangingPunct="1">
              <a:lnSpc>
                <a:spcPct val="80000"/>
              </a:lnSpc>
              <a:buFontTx/>
              <a:buNone/>
              <a:tabLst>
                <a:tab pos="714375" algn="l"/>
                <a:tab pos="985838" algn="l"/>
                <a:tab pos="1774825" algn="l"/>
                <a:tab pos="4340225" algn="l"/>
              </a:tabLst>
              <a:defRPr/>
            </a:pPr>
            <a:r>
              <a:rPr lang="th-TH" sz="2200" b="1" i="1" dirty="0" smtClean="0">
                <a:latin typeface="Angsana New" pitchFamily="18" charset="-34"/>
              </a:rPr>
              <a:t>5.  แนวทางปฏิบัติ	      ประยุกต์ให้เกิดการพัฒนาที่สมดุลและยั่งยืน</a:t>
            </a: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467544" y="1628800"/>
            <a:ext cx="1512168" cy="576337"/>
          </a:xfrm>
          <a:prstGeom prst="rect">
            <a:avLst/>
          </a:prstGeom>
          <a:noFill/>
          <a:ln w="28575">
            <a:solidFill>
              <a:srgbClr val="CC00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chemeClr val="accent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h-TH"/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467544" y="2420888"/>
            <a:ext cx="1476325" cy="431800"/>
          </a:xfrm>
          <a:prstGeom prst="rect">
            <a:avLst/>
          </a:prstGeom>
          <a:noFill/>
          <a:ln w="28575">
            <a:solidFill>
              <a:srgbClr val="CC00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chemeClr val="accent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h-TH"/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467544" y="3068960"/>
            <a:ext cx="1079500" cy="431800"/>
          </a:xfrm>
          <a:prstGeom prst="rect">
            <a:avLst/>
          </a:prstGeom>
          <a:noFill/>
          <a:ln w="28575">
            <a:solidFill>
              <a:srgbClr val="CC00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chemeClr val="accent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h-TH"/>
          </a:p>
        </p:txBody>
      </p:sp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468164" y="4581128"/>
            <a:ext cx="1079500" cy="431800"/>
          </a:xfrm>
          <a:prstGeom prst="rect">
            <a:avLst/>
          </a:prstGeom>
          <a:noFill/>
          <a:ln w="28575">
            <a:solidFill>
              <a:srgbClr val="CC00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chemeClr val="accent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h-TH"/>
          </a:p>
        </p:txBody>
      </p:sp>
      <p:sp>
        <p:nvSpPr>
          <p:cNvPr id="27655" name="Rectangle 7"/>
          <p:cNvSpPr>
            <a:spLocks noChangeArrowheads="1"/>
          </p:cNvSpPr>
          <p:nvPr/>
        </p:nvSpPr>
        <p:spPr bwMode="auto">
          <a:xfrm>
            <a:off x="467544" y="5229200"/>
            <a:ext cx="1727745" cy="431800"/>
          </a:xfrm>
          <a:prstGeom prst="rect">
            <a:avLst/>
          </a:prstGeom>
          <a:noFill/>
          <a:ln w="28575">
            <a:solidFill>
              <a:srgbClr val="CC00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chemeClr val="accent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h-TH"/>
          </a:p>
        </p:txBody>
      </p:sp>
      <p:sp>
        <p:nvSpPr>
          <p:cNvPr id="27656" name="Line 8"/>
          <p:cNvSpPr>
            <a:spLocks noChangeShapeType="1"/>
          </p:cNvSpPr>
          <p:nvPr/>
        </p:nvSpPr>
        <p:spPr bwMode="auto">
          <a:xfrm>
            <a:off x="2050827" y="1844824"/>
            <a:ext cx="288925" cy="0"/>
          </a:xfrm>
          <a:prstGeom prst="line">
            <a:avLst/>
          </a:prstGeom>
          <a:noFill/>
          <a:ln w="28575">
            <a:solidFill>
              <a:srgbClr val="99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h-TH"/>
          </a:p>
        </p:txBody>
      </p:sp>
      <p:sp>
        <p:nvSpPr>
          <p:cNvPr id="27657" name="Line 9"/>
          <p:cNvSpPr>
            <a:spLocks noChangeShapeType="1"/>
          </p:cNvSpPr>
          <p:nvPr/>
        </p:nvSpPr>
        <p:spPr bwMode="auto">
          <a:xfrm>
            <a:off x="1979712" y="2636912"/>
            <a:ext cx="288925" cy="0"/>
          </a:xfrm>
          <a:prstGeom prst="line">
            <a:avLst/>
          </a:prstGeom>
          <a:noFill/>
          <a:ln w="28575">
            <a:solidFill>
              <a:srgbClr val="99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h-TH"/>
          </a:p>
        </p:txBody>
      </p:sp>
      <p:sp>
        <p:nvSpPr>
          <p:cNvPr id="27658" name="Line 10"/>
          <p:cNvSpPr>
            <a:spLocks noChangeShapeType="1"/>
          </p:cNvSpPr>
          <p:nvPr/>
        </p:nvSpPr>
        <p:spPr bwMode="auto">
          <a:xfrm>
            <a:off x="1763688" y="3284984"/>
            <a:ext cx="360363" cy="0"/>
          </a:xfrm>
          <a:prstGeom prst="line">
            <a:avLst/>
          </a:prstGeom>
          <a:noFill/>
          <a:ln w="28575">
            <a:solidFill>
              <a:srgbClr val="99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h-TH"/>
          </a:p>
        </p:txBody>
      </p:sp>
      <p:sp>
        <p:nvSpPr>
          <p:cNvPr id="27659" name="Line 11"/>
          <p:cNvSpPr>
            <a:spLocks noChangeShapeType="1"/>
          </p:cNvSpPr>
          <p:nvPr/>
        </p:nvSpPr>
        <p:spPr bwMode="auto">
          <a:xfrm>
            <a:off x="2267744" y="5445125"/>
            <a:ext cx="361950" cy="0"/>
          </a:xfrm>
          <a:prstGeom prst="line">
            <a:avLst/>
          </a:prstGeom>
          <a:noFill/>
          <a:ln w="28575">
            <a:solidFill>
              <a:srgbClr val="99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h-TH"/>
          </a:p>
        </p:txBody>
      </p:sp>
      <p:sp>
        <p:nvSpPr>
          <p:cNvPr id="27660" name="Line 12"/>
          <p:cNvSpPr>
            <a:spLocks noChangeShapeType="1"/>
          </p:cNvSpPr>
          <p:nvPr/>
        </p:nvSpPr>
        <p:spPr bwMode="auto">
          <a:xfrm>
            <a:off x="1763687" y="4797152"/>
            <a:ext cx="360363" cy="0"/>
          </a:xfrm>
          <a:prstGeom prst="line">
            <a:avLst/>
          </a:prstGeom>
          <a:noFill/>
          <a:ln w="28575">
            <a:solidFill>
              <a:srgbClr val="99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h-TH"/>
          </a:p>
        </p:txBody>
      </p:sp>
      <p:sp>
        <p:nvSpPr>
          <p:cNvPr id="27661" name="Line 13"/>
          <p:cNvSpPr>
            <a:spLocks noChangeShapeType="1"/>
          </p:cNvSpPr>
          <p:nvPr/>
        </p:nvSpPr>
        <p:spPr bwMode="auto">
          <a:xfrm>
            <a:off x="4352269" y="3573016"/>
            <a:ext cx="360362" cy="0"/>
          </a:xfrm>
          <a:prstGeom prst="line">
            <a:avLst/>
          </a:prstGeom>
          <a:noFill/>
          <a:ln w="28575">
            <a:solidFill>
              <a:srgbClr val="99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h-TH"/>
          </a:p>
        </p:txBody>
      </p:sp>
      <p:sp>
        <p:nvSpPr>
          <p:cNvPr id="27662" name="Line 14"/>
          <p:cNvSpPr>
            <a:spLocks noChangeShapeType="1"/>
          </p:cNvSpPr>
          <p:nvPr/>
        </p:nvSpPr>
        <p:spPr bwMode="auto">
          <a:xfrm>
            <a:off x="4283076" y="3861048"/>
            <a:ext cx="360362" cy="0"/>
          </a:xfrm>
          <a:prstGeom prst="line">
            <a:avLst/>
          </a:prstGeom>
          <a:noFill/>
          <a:ln w="28575">
            <a:solidFill>
              <a:srgbClr val="99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h-TH"/>
          </a:p>
        </p:txBody>
      </p:sp>
      <p:sp>
        <p:nvSpPr>
          <p:cNvPr id="27663" name="Line 15"/>
          <p:cNvSpPr>
            <a:spLocks noChangeShapeType="1"/>
          </p:cNvSpPr>
          <p:nvPr/>
        </p:nvSpPr>
        <p:spPr bwMode="auto">
          <a:xfrm>
            <a:off x="4643686" y="4149080"/>
            <a:ext cx="360362" cy="0"/>
          </a:xfrm>
          <a:prstGeom prst="line">
            <a:avLst/>
          </a:prstGeom>
          <a:noFill/>
          <a:ln w="28575">
            <a:solidFill>
              <a:srgbClr val="99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h-TH"/>
          </a:p>
        </p:txBody>
      </p:sp>
      <p:sp>
        <p:nvSpPr>
          <p:cNvPr id="27664" name="Rectangle 16"/>
          <p:cNvSpPr>
            <a:spLocks noGrp="1" noChangeArrowheads="1"/>
          </p:cNvSpPr>
          <p:nvPr>
            <p:ph type="title"/>
          </p:nvPr>
        </p:nvSpPr>
        <p:spPr>
          <a:xfrm>
            <a:off x="457200" y="490538"/>
            <a:ext cx="8229600" cy="635000"/>
          </a:xfrm>
          <a:solidFill>
            <a:schemeClr val="bg1"/>
          </a:solidFill>
          <a:effectLst>
            <a:outerShdw dist="63500" dir="3187806" algn="ctr" rotWithShape="0">
              <a:srgbClr val="FF9900"/>
            </a:outerShdw>
          </a:effectLst>
        </p:spPr>
        <p:txBody>
          <a:bodyPr/>
          <a:lstStyle/>
          <a:p>
            <a:pPr eaLnBrk="1" hangingPunct="1"/>
            <a:r>
              <a:rPr lang="th-TH" sz="3000" b="1" smtClean="0">
                <a:solidFill>
                  <a:schemeClr val="tx1"/>
                </a:solidFill>
                <a:latin typeface="Angsana New" pitchFamily="18" charset="-34"/>
              </a:rPr>
              <a:t>ปรัชญาเศรษฐกิจพอเพียง</a:t>
            </a:r>
          </a:p>
        </p:txBody>
      </p:sp>
    </p:spTree>
    <p:extLst>
      <p:ext uri="{BB962C8B-B14F-4D97-AF65-F5344CB8AC3E}">
        <p14:creationId xmlns:p14="http://schemas.microsoft.com/office/powerpoint/2010/main" val="1495172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2"/>
          <p:cNvSpPr txBox="1">
            <a:spLocks noChangeArrowheads="1"/>
          </p:cNvSpPr>
          <p:nvPr/>
        </p:nvSpPr>
        <p:spPr bwMode="auto">
          <a:xfrm>
            <a:off x="1371600" y="454025"/>
            <a:ext cx="6248400" cy="644525"/>
          </a:xfrm>
          <a:prstGeom prst="rect">
            <a:avLst/>
          </a:prstGeom>
          <a:solidFill>
            <a:schemeClr val="folHlink"/>
          </a:solidFill>
          <a:ln w="3175">
            <a:solidFill>
              <a:schemeClr val="tx1"/>
            </a:solidFill>
            <a:miter lim="800000"/>
            <a:headEnd/>
            <a:tailEnd/>
          </a:ln>
          <a:effectLst>
            <a:outerShdw dist="63500" dir="3187806" algn="ctr" rotWithShape="0">
              <a:schemeClr val="accent2"/>
            </a:outerShdw>
          </a:effec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h-TH" sz="3600" b="1" i="1">
                <a:latin typeface="Angsana New" pitchFamily="18" charset="-34"/>
              </a:rPr>
              <a:t>แนวทางการวิเคราะห์ความพอเพียง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41475" y="1999381"/>
            <a:ext cx="2209800" cy="4525963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eaLnBrk="1" hangingPunct="1">
              <a:buFontTx/>
              <a:buNone/>
            </a:pPr>
            <a:r>
              <a:rPr lang="th-TH" sz="3400" b="1" i="1" dirty="0" smtClean="0">
                <a:solidFill>
                  <a:srgbClr val="0070C0"/>
                </a:solidFill>
                <a:latin typeface="Angsana New" pitchFamily="18" charset="-34"/>
              </a:rPr>
              <a:t>๑. รู้เหตุ</a:t>
            </a:r>
          </a:p>
          <a:p>
            <a:pPr eaLnBrk="1" hangingPunct="1">
              <a:buFontTx/>
              <a:buNone/>
            </a:pPr>
            <a:r>
              <a:rPr lang="th-TH" sz="3400" b="1" i="1" dirty="0" smtClean="0">
                <a:solidFill>
                  <a:srgbClr val="0070C0"/>
                </a:solidFill>
                <a:latin typeface="Angsana New" pitchFamily="18" charset="-34"/>
              </a:rPr>
              <a:t>๒. รู้ผล</a:t>
            </a:r>
          </a:p>
          <a:p>
            <a:pPr eaLnBrk="1" hangingPunct="1">
              <a:buFontTx/>
              <a:buNone/>
            </a:pPr>
            <a:r>
              <a:rPr lang="th-TH" sz="3400" b="1" i="1" dirty="0" smtClean="0">
                <a:solidFill>
                  <a:srgbClr val="0070C0"/>
                </a:solidFill>
                <a:latin typeface="Angsana New" pitchFamily="18" charset="-34"/>
              </a:rPr>
              <a:t>๓. รู้ตน</a:t>
            </a:r>
          </a:p>
          <a:p>
            <a:pPr eaLnBrk="1" hangingPunct="1">
              <a:buFontTx/>
              <a:buNone/>
            </a:pPr>
            <a:r>
              <a:rPr lang="th-TH" sz="3400" b="1" i="1" dirty="0" smtClean="0">
                <a:solidFill>
                  <a:srgbClr val="0070C0"/>
                </a:solidFill>
                <a:latin typeface="Angsana New" pitchFamily="18" charset="-34"/>
              </a:rPr>
              <a:t>๔. รู้ประมาณ</a:t>
            </a:r>
          </a:p>
          <a:p>
            <a:pPr eaLnBrk="1" hangingPunct="1">
              <a:buFontTx/>
              <a:buNone/>
            </a:pPr>
            <a:r>
              <a:rPr lang="th-TH" sz="3400" b="1" i="1" dirty="0" smtClean="0">
                <a:solidFill>
                  <a:srgbClr val="0070C0"/>
                </a:solidFill>
                <a:latin typeface="Angsana New" pitchFamily="18" charset="-34"/>
              </a:rPr>
              <a:t>๕. รู้กาล</a:t>
            </a:r>
          </a:p>
          <a:p>
            <a:pPr eaLnBrk="1" hangingPunct="1">
              <a:buFontTx/>
              <a:buNone/>
            </a:pPr>
            <a:r>
              <a:rPr lang="th-TH" sz="3400" b="1" i="1" dirty="0" smtClean="0">
                <a:solidFill>
                  <a:srgbClr val="0070C0"/>
                </a:solidFill>
                <a:latin typeface="Angsana New" pitchFamily="18" charset="-34"/>
              </a:rPr>
              <a:t>๖. รู้บุคคล</a:t>
            </a:r>
          </a:p>
          <a:p>
            <a:pPr eaLnBrk="1" hangingPunct="1">
              <a:buFontTx/>
              <a:buNone/>
            </a:pPr>
            <a:r>
              <a:rPr lang="th-TH" sz="3400" b="1" i="1" dirty="0" smtClean="0">
                <a:solidFill>
                  <a:srgbClr val="0070C0"/>
                </a:solidFill>
                <a:latin typeface="Angsana New" pitchFamily="18" charset="-34"/>
              </a:rPr>
              <a:t>๗. รู้ชุมชน</a:t>
            </a:r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4284663" y="1341438"/>
            <a:ext cx="3352800" cy="644525"/>
          </a:xfrm>
          <a:prstGeom prst="rect">
            <a:avLst/>
          </a:prstGeom>
          <a:solidFill>
            <a:srgbClr val="FFCC66"/>
          </a:solidFill>
          <a:ln w="3175">
            <a:solidFill>
              <a:schemeClr val="tx1"/>
            </a:solidFill>
            <a:miter lim="800000"/>
            <a:headEnd/>
            <a:tailEnd/>
          </a:ln>
          <a:effectLst>
            <a:outerShdw dist="63500" dir="3187806" algn="ctr" rotWithShape="0">
              <a:schemeClr val="accent2"/>
            </a:outerShdw>
          </a:effec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h-TH" sz="3600" b="1" i="1">
                <a:latin typeface="Angsana New" pitchFamily="18" charset="-34"/>
              </a:rPr>
              <a:t>สัปปุริสธรรม ๗</a:t>
            </a:r>
          </a:p>
        </p:txBody>
      </p:sp>
      <p:sp>
        <p:nvSpPr>
          <p:cNvPr id="32773" name="AutoShape 5"/>
          <p:cNvSpPr>
            <a:spLocks/>
          </p:cNvSpPr>
          <p:nvPr/>
        </p:nvSpPr>
        <p:spPr bwMode="auto">
          <a:xfrm>
            <a:off x="3089275" y="2295525"/>
            <a:ext cx="114300" cy="914400"/>
          </a:xfrm>
          <a:prstGeom prst="rightBrace">
            <a:avLst>
              <a:gd name="adj1" fmla="val 66667"/>
              <a:gd name="adj2" fmla="val 50000"/>
            </a:avLst>
          </a:prstGeom>
          <a:noFill/>
          <a:ln w="1905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h-TH"/>
          </a:p>
        </p:txBody>
      </p:sp>
      <p:sp>
        <p:nvSpPr>
          <p:cNvPr id="32774" name="AutoShape 6"/>
          <p:cNvSpPr>
            <a:spLocks/>
          </p:cNvSpPr>
          <p:nvPr/>
        </p:nvSpPr>
        <p:spPr bwMode="auto">
          <a:xfrm>
            <a:off x="3622675" y="3356992"/>
            <a:ext cx="157163" cy="914400"/>
          </a:xfrm>
          <a:prstGeom prst="rightBrace">
            <a:avLst>
              <a:gd name="adj1" fmla="val 48485"/>
              <a:gd name="adj2" fmla="val 50000"/>
            </a:avLst>
          </a:prstGeom>
          <a:noFill/>
          <a:ln w="1905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h-TH" sz="1800"/>
          </a:p>
        </p:txBody>
      </p:sp>
      <p:sp>
        <p:nvSpPr>
          <p:cNvPr id="32775" name="AutoShape 7"/>
          <p:cNvSpPr>
            <a:spLocks/>
          </p:cNvSpPr>
          <p:nvPr/>
        </p:nvSpPr>
        <p:spPr bwMode="auto">
          <a:xfrm>
            <a:off x="3394075" y="4365104"/>
            <a:ext cx="169863" cy="1600200"/>
          </a:xfrm>
          <a:prstGeom prst="rightBrace">
            <a:avLst>
              <a:gd name="adj1" fmla="val 78504"/>
              <a:gd name="adj2" fmla="val 50000"/>
            </a:avLst>
          </a:prstGeom>
          <a:noFill/>
          <a:ln w="1905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h-TH"/>
          </a:p>
        </p:txBody>
      </p:sp>
      <p:sp>
        <p:nvSpPr>
          <p:cNvPr id="32776" name="Rectangle 8"/>
          <p:cNvSpPr>
            <a:spLocks noGrp="1" noChangeArrowheads="1"/>
          </p:cNvSpPr>
          <p:nvPr>
            <p:ph type="title"/>
          </p:nvPr>
        </p:nvSpPr>
        <p:spPr>
          <a:xfrm>
            <a:off x="3922713" y="2204864"/>
            <a:ext cx="3581400" cy="793229"/>
          </a:xfrm>
          <a:noFill/>
        </p:spPr>
        <p:txBody>
          <a:bodyPr/>
          <a:lstStyle/>
          <a:p>
            <a:pPr algn="l" eaLnBrk="1" hangingPunct="1"/>
            <a:r>
              <a:rPr lang="th-TH" sz="3200" b="1" i="1" dirty="0" smtClean="0">
                <a:solidFill>
                  <a:srgbClr val="FF0000"/>
                </a:solidFill>
                <a:latin typeface="Angsana New" pitchFamily="18" charset="-34"/>
              </a:rPr>
              <a:t>ความมีเหตุผล</a:t>
            </a:r>
          </a:p>
        </p:txBody>
      </p:sp>
      <p:sp>
        <p:nvSpPr>
          <p:cNvPr id="32777" name="Rectangle 9"/>
          <p:cNvSpPr>
            <a:spLocks noChangeArrowheads="1"/>
          </p:cNvSpPr>
          <p:nvPr/>
        </p:nvSpPr>
        <p:spPr bwMode="auto">
          <a:xfrm>
            <a:off x="4303713" y="3212976"/>
            <a:ext cx="3581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l"/>
            <a:r>
              <a:rPr lang="th-TH" sz="3200" b="1" i="1" dirty="0">
                <a:solidFill>
                  <a:srgbClr val="FF0000"/>
                </a:solidFill>
                <a:latin typeface="Angsana New" pitchFamily="18" charset="-34"/>
              </a:rPr>
              <a:t>ความพอประมาณ</a:t>
            </a:r>
          </a:p>
        </p:txBody>
      </p:sp>
      <p:sp>
        <p:nvSpPr>
          <p:cNvPr id="32778" name="Rectangle 10"/>
          <p:cNvSpPr>
            <a:spLocks noChangeArrowheads="1"/>
          </p:cNvSpPr>
          <p:nvPr/>
        </p:nvSpPr>
        <p:spPr bwMode="auto">
          <a:xfrm>
            <a:off x="4151313" y="4437112"/>
            <a:ext cx="3581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l"/>
            <a:r>
              <a:rPr lang="th-TH" sz="3200" b="1" i="1" dirty="0">
                <a:solidFill>
                  <a:srgbClr val="FF0000"/>
                </a:solidFill>
                <a:latin typeface="Angsana New" pitchFamily="18" charset="-34"/>
              </a:rPr>
              <a:t>มีภูมิคุ้มกันในตัวที่ดี</a:t>
            </a:r>
          </a:p>
        </p:txBody>
      </p:sp>
    </p:spTree>
    <p:extLst>
      <p:ext uri="{BB962C8B-B14F-4D97-AF65-F5344CB8AC3E}">
        <p14:creationId xmlns:p14="http://schemas.microsoft.com/office/powerpoint/2010/main" val="3246008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539750" y="579438"/>
            <a:ext cx="8064500" cy="833437"/>
          </a:xfrm>
          <a:prstGeom prst="rect">
            <a:avLst/>
          </a:prstGeom>
          <a:solidFill>
            <a:srgbClr val="FFCC66"/>
          </a:solidFill>
          <a:ln>
            <a:noFill/>
          </a:ln>
          <a:effectLst>
            <a:outerShdw dist="56796" dir="3806097" algn="ctr" rotWithShape="0">
              <a:srgbClr val="CC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</a:pPr>
            <a:r>
              <a:rPr lang="th-TH" sz="2600" b="1" i="1">
                <a:latin typeface="Angsana New" pitchFamily="18" charset="-34"/>
              </a:rPr>
              <a:t>หลักการพึ่งตนเอง  ยึดหลัก  เส้นทางสายกลาง  (มัชฌิมาปฏิปทา)  </a:t>
            </a:r>
            <a:br>
              <a:rPr lang="th-TH" sz="2600" b="1" i="1">
                <a:latin typeface="Angsana New" pitchFamily="18" charset="-34"/>
              </a:rPr>
            </a:br>
            <a:r>
              <a:rPr lang="th-TH" sz="2600" b="1" i="1">
                <a:latin typeface="Angsana New" pitchFamily="18" charset="-34"/>
              </a:rPr>
              <a:t>ในการดำรงชีวิตให้สามารถพึ่งตนเองได้  5  ประการ  คือ</a:t>
            </a:r>
          </a:p>
        </p:txBody>
      </p:sp>
      <p:sp>
        <p:nvSpPr>
          <p:cNvPr id="35843" name="AutoShape 30"/>
          <p:cNvSpPr>
            <a:spLocks noChangeArrowheads="1"/>
          </p:cNvSpPr>
          <p:nvPr/>
        </p:nvSpPr>
        <p:spPr bwMode="auto">
          <a:xfrm>
            <a:off x="7092950" y="3487738"/>
            <a:ext cx="288925" cy="792162"/>
          </a:xfrm>
          <a:prstGeom prst="rightArrow">
            <a:avLst>
              <a:gd name="adj1" fmla="val 49898"/>
              <a:gd name="adj2" fmla="val 57694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accent2"/>
            </a:outerShdw>
          </a:effectLst>
        </p:spPr>
        <p:txBody>
          <a:bodyPr wrap="none" anchor="ctr"/>
          <a:lstStyle/>
          <a:p>
            <a:endParaRPr lang="th-TH"/>
          </a:p>
        </p:txBody>
      </p:sp>
      <p:sp>
        <p:nvSpPr>
          <p:cNvPr id="35844" name="Rectangle 31"/>
          <p:cNvSpPr>
            <a:spLocks noChangeArrowheads="1"/>
          </p:cNvSpPr>
          <p:nvPr/>
        </p:nvSpPr>
        <p:spPr bwMode="auto">
          <a:xfrm>
            <a:off x="7451725" y="3487738"/>
            <a:ext cx="1368425" cy="790575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53882" dir="2700000" algn="ctr" rotWithShape="0">
              <a:srgbClr val="0033CC"/>
            </a:outerShdw>
          </a:effectLst>
        </p:spPr>
        <p:txBody>
          <a:bodyPr wrap="none" anchor="ctr"/>
          <a:lstStyle/>
          <a:p>
            <a:pPr>
              <a:lnSpc>
                <a:spcPct val="90000"/>
              </a:lnSpc>
            </a:pPr>
            <a:r>
              <a:rPr lang="th-TH" sz="2000" b="1" i="1">
                <a:latin typeface="Angsana New" pitchFamily="18" charset="-34"/>
              </a:rPr>
              <a:t>การพึ่งตนเอง</a:t>
            </a:r>
          </a:p>
        </p:txBody>
      </p:sp>
      <p:graphicFrame>
        <p:nvGraphicFramePr>
          <p:cNvPr id="113764" name="Group 100"/>
          <p:cNvGraphicFramePr>
            <a:graphicFrameLocks noGrp="1"/>
          </p:cNvGraphicFramePr>
          <p:nvPr/>
        </p:nvGraphicFramePr>
        <p:xfrm>
          <a:off x="539750" y="1758950"/>
          <a:ext cx="6408738" cy="4483100"/>
        </p:xfrm>
        <a:graphic>
          <a:graphicData uri="http://schemas.openxmlformats.org/drawingml/2006/table">
            <a:tbl>
              <a:tblPr/>
              <a:tblGrid>
                <a:gridCol w="458788"/>
                <a:gridCol w="1227137"/>
                <a:gridCol w="4722813"/>
              </a:tblGrid>
              <a:tr h="10081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T</a:t>
                      </a:r>
                      <a:endParaRPr kumimoji="0" lang="th-TH" sz="20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ด้านเทคโนโลยี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รู้จักใช้เทคโนโลยีที่เหมาะสม สอดคล้องกับความต้องการและสภาพแวดล้อม (ภูมิสังคม) /พัฒนาเทคโนโลยีจากภูมิปัญญาชาวบ้านเองก่อน /ก่อให้เกิดประโยชน์กับคนหมู่มาก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10059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E</a:t>
                      </a:r>
                      <a:endParaRPr kumimoji="0" lang="th-TH" sz="20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ด้านเศรษฐกิจ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เดิมมุ่งเพิ่มรายได้  </a:t>
                      </a:r>
                      <a:r>
                        <a:rPr kumimoji="0" lang="th-TH" sz="2000" b="1" i="1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แต่</a:t>
                      </a:r>
                      <a:r>
                        <a:rPr kumimoji="0" lang="th-TH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  ไม่ลดรายจ่าย  กลับทิศทางใหม่  </a:t>
                      </a:r>
                      <a:r>
                        <a:rPr kumimoji="0" lang="th-TH" sz="2000" b="1" i="1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มุ่ง</a:t>
                      </a:r>
                      <a:r>
                        <a:rPr kumimoji="0" lang="th-TH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  ลดรายจ่าย  โดยยึดหลัก  </a:t>
                      </a:r>
                      <a:r>
                        <a:rPr kumimoji="0" lang="th-TH" sz="2000" b="1" i="1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พออยู่</a:t>
                      </a:r>
                      <a:r>
                        <a:rPr kumimoji="0" lang="th-TH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  </a:t>
                      </a:r>
                      <a:r>
                        <a:rPr kumimoji="0" lang="th-TH" sz="2000" b="1" i="1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พอกิน</a:t>
                      </a:r>
                      <a:r>
                        <a:rPr kumimoji="0" lang="th-TH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  </a:t>
                      </a:r>
                      <a:r>
                        <a:rPr kumimoji="0" lang="th-TH" sz="2000" b="1" i="1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พอใช้</a:t>
                      </a:r>
                      <a:r>
                        <a:rPr kumimoji="0" lang="th-TH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   และสามารถอยู่ได้ด้วยตนเอง  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1066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R</a:t>
                      </a:r>
                      <a:endParaRPr kumimoji="0" lang="th-TH" sz="20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ด้านทรัพยากร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ธรรมชาติและสิ่งแวดล้อม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รู้จักใช้และจัดการอย่างฉลาดและรอบคอบ /เลือกใช้ทรัพยากรที่มีอยู่อย่างคุ้มค่าและเกิดประโยชน์สูงสุด / ฟื้นฟูทรัพยากรเพื่อให้เกิดความยั่งยืนสูงสุด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7010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M</a:t>
                      </a:r>
                      <a:endParaRPr kumimoji="0" lang="th-TH" sz="20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ด้านจิตใจ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มีจิตใจเข้มแข็ง พึ่งตนเองได้ /มีจิตสำนึกที่ดี /เอื้ออาทรประนีประนอม /นึกถึงผลประโยชน์ส่วนรวมเป็นหลัก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7010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S</a:t>
                      </a:r>
                      <a:endParaRPr kumimoji="0" lang="th-TH" sz="20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ด้านสังคม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ช่วยเหลือเกื้อกูลกัน /รู้รักสามัคคี /สร้างความเข้มแข็งให้ครอบครัวและชุมชน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4525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ยึดเนื้อหา 2"/>
          <p:cNvSpPr>
            <a:spLocks noGrp="1"/>
          </p:cNvSpPr>
          <p:nvPr>
            <p:ph idx="1"/>
          </p:nvPr>
        </p:nvSpPr>
        <p:spPr>
          <a:xfrm>
            <a:off x="2786050" y="642918"/>
            <a:ext cx="3429024" cy="785818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pPr marL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th-TH" sz="5200" b="1" dirty="0" smtClean="0">
                <a:latin typeface="Angsana New" pitchFamily="18" charset="-34"/>
                <a:cs typeface="Angsana New" pitchFamily="18" charset="-34"/>
              </a:rPr>
              <a:t>หลักการพึ่งตนเอง</a:t>
            </a:r>
            <a:endParaRPr lang="en-US" sz="5200" dirty="0" smtClean="0">
              <a:latin typeface="Angsana New" pitchFamily="18" charset="-34"/>
              <a:cs typeface="Angsana New" pitchFamily="18" charset="-34"/>
            </a:endParaRPr>
          </a:p>
          <a:p>
            <a:pPr>
              <a:buNone/>
            </a:pPr>
            <a:endParaRPr lang="th-TH" sz="4400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5" name="ตัวยึดเนื้อหา 2"/>
          <p:cNvSpPr txBox="1">
            <a:spLocks/>
          </p:cNvSpPr>
          <p:nvPr/>
        </p:nvSpPr>
        <p:spPr>
          <a:xfrm>
            <a:off x="6357950" y="2214554"/>
            <a:ext cx="2428924" cy="785818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182880" tIns="91440">
            <a:normAutofit fontScale="62500" lnSpcReduction="20000"/>
          </a:bodyPr>
          <a:lstStyle/>
          <a:p>
            <a:pPr marL="265176" marR="0" lvl="0" indent="-265176" algn="ctr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th-TH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t>ด้านเศรษฐกิจ</a:t>
            </a: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  <a:p>
            <a:pPr marL="265176" marR="0" lvl="0" indent="-265176" algn="ctr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th-TH" sz="44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6" name="ตัวยึดเนื้อหา 2"/>
          <p:cNvSpPr txBox="1">
            <a:spLocks/>
          </p:cNvSpPr>
          <p:nvPr/>
        </p:nvSpPr>
        <p:spPr>
          <a:xfrm>
            <a:off x="5715008" y="3429000"/>
            <a:ext cx="2571768" cy="785818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182880" tIns="91440">
            <a:normAutofit fontScale="70000" lnSpcReduction="20000"/>
          </a:bodyPr>
          <a:lstStyle/>
          <a:p>
            <a:pPr marL="265176" marR="0" lvl="0" indent="-265176" algn="ctr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th-TH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t>ด้านเทคโนโลยี</a:t>
            </a: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  <a:p>
            <a:pPr marL="265176" marR="0" lvl="0" indent="-265176" algn="ctr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th-TH" sz="44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7" name="ตัวยึดเนื้อหา 2"/>
          <p:cNvSpPr txBox="1">
            <a:spLocks/>
          </p:cNvSpPr>
          <p:nvPr/>
        </p:nvSpPr>
        <p:spPr>
          <a:xfrm>
            <a:off x="1714480" y="4643446"/>
            <a:ext cx="5857916" cy="857256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182880" tIns="91440">
            <a:normAutofit fontScale="62500" lnSpcReduction="20000"/>
          </a:bodyPr>
          <a:lstStyle/>
          <a:p>
            <a:pPr marL="265176" marR="0" lvl="0" indent="-265176" algn="ctr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th-TH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t>ด้านทรัพยากรธรรมชาติและสิ่งแวดล้อม</a:t>
            </a: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8" name="ตัวยึดเนื้อหา 2"/>
          <p:cNvSpPr txBox="1">
            <a:spLocks/>
          </p:cNvSpPr>
          <p:nvPr/>
        </p:nvSpPr>
        <p:spPr>
          <a:xfrm>
            <a:off x="1357290" y="3357562"/>
            <a:ext cx="2000264" cy="785818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182880" tIns="91440">
            <a:normAutofit fontScale="70000" lnSpcReduction="20000"/>
          </a:bodyPr>
          <a:lstStyle/>
          <a:p>
            <a:pPr marL="265176" marR="0" lvl="0" indent="-265176" algn="ctr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th-TH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t>ด้านสังคม</a:t>
            </a: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  <a:p>
            <a:pPr marL="265176" marR="0" lvl="0" indent="-265176" algn="ctr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th-TH" sz="44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9" name="ตัวยึดเนื้อหา 2"/>
          <p:cNvSpPr txBox="1">
            <a:spLocks/>
          </p:cNvSpPr>
          <p:nvPr/>
        </p:nvSpPr>
        <p:spPr>
          <a:xfrm>
            <a:off x="500034" y="2143116"/>
            <a:ext cx="1857388" cy="785818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182880" tIns="91440">
            <a:normAutofit fontScale="70000" lnSpcReduction="20000"/>
          </a:bodyPr>
          <a:lstStyle/>
          <a:p>
            <a:pPr marL="265176" marR="0" lvl="0" indent="-265176" algn="ctr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th-TH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t>ด้านจิตใจ</a:t>
            </a: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  <a:p>
            <a:pPr marL="265176" marR="0" lvl="0" indent="-265176" algn="ctr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th-TH" sz="44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cxnSp>
        <p:nvCxnSpPr>
          <p:cNvPr id="11" name="ลูกศรเชื่อมต่อแบบตรง 10"/>
          <p:cNvCxnSpPr/>
          <p:nvPr/>
        </p:nvCxnSpPr>
        <p:spPr>
          <a:xfrm rot="5400000">
            <a:off x="3107521" y="3036091"/>
            <a:ext cx="278608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ลูกศรเชื่อมต่อแบบตรง 11"/>
          <p:cNvCxnSpPr/>
          <p:nvPr/>
        </p:nvCxnSpPr>
        <p:spPr>
          <a:xfrm>
            <a:off x="5430844" y="1714488"/>
            <a:ext cx="784230" cy="64294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ลูกศรเชื่อมต่อแบบตรง 13"/>
          <p:cNvCxnSpPr/>
          <p:nvPr/>
        </p:nvCxnSpPr>
        <p:spPr>
          <a:xfrm rot="16200000" flipH="1">
            <a:off x="4464843" y="2178835"/>
            <a:ext cx="1714512" cy="78581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ลูกศรเชื่อมต่อแบบตรง 15"/>
          <p:cNvCxnSpPr/>
          <p:nvPr/>
        </p:nvCxnSpPr>
        <p:spPr>
          <a:xfrm rot="5400000">
            <a:off x="2714612" y="2143116"/>
            <a:ext cx="1571636" cy="7143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ลูกศรเชื่อมต่อแบบตรง 17"/>
          <p:cNvCxnSpPr/>
          <p:nvPr/>
        </p:nvCxnSpPr>
        <p:spPr>
          <a:xfrm rot="10800000" flipV="1">
            <a:off x="2500298" y="1714488"/>
            <a:ext cx="785818" cy="57150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642910" y="1142984"/>
            <a:ext cx="7715304" cy="1428760"/>
          </a:xfrm>
          <a:prstGeom prst="rect">
            <a:avLst/>
          </a:prstGeom>
        </p:spPr>
        <p:style>
          <a:lnRef idx="0">
            <a:schemeClr val="accent5"/>
          </a:lnRef>
          <a:fillRef idx="1002">
            <a:schemeClr val="dk2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thaiDist"/>
            <a:r>
              <a:rPr lang="th-TH" dirty="0" smtClean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3200" b="1" dirty="0" smtClean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ด้านจิตใจ 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ทำตนให้เป็นที่พึ่งของตนเอง มีจิตใจเข้มแข็ง มีจิตสำนึกที่ดี  สร้างสรรค์ให้ตนเองและชาติโดยรวม มีจิตใจเอื้ออาทร ประนีประนอม ซื่อสัตย์สุจริต เห็นประโยชน์ส่วนรวมเป็นที่ตั้ง</a:t>
            </a:r>
            <a:endParaRPr lang="th-TH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642910" y="3429000"/>
            <a:ext cx="7786742" cy="1571636"/>
          </a:xfrm>
          <a:prstGeom prst="rect">
            <a:avLst/>
          </a:prstGeom>
        </p:spPr>
        <p:style>
          <a:lnRef idx="0">
            <a:schemeClr val="accent5"/>
          </a:lnRef>
          <a:fillRef idx="1002">
            <a:schemeClr val="dk2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thaiDist"/>
            <a:r>
              <a:rPr lang="th-TH" dirty="0" smtClean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3200" b="1" dirty="0" smtClean="0">
                <a:solidFill>
                  <a:schemeClr val="bg2">
                    <a:lumMod val="75000"/>
                  </a:schemeClr>
                </a:solidFill>
                <a:latin typeface="Angsana New" pitchFamily="18" charset="-34"/>
                <a:cs typeface="Angsana New" pitchFamily="18" charset="-34"/>
              </a:rPr>
              <a:t>ด้านสังคม</a:t>
            </a:r>
            <a:r>
              <a:rPr lang="th-TH" sz="3200" dirty="0" smtClean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แต่ละชุมชนต้องช่วยเหลือเกื้อกูลกัน เชื่อมโยงกันเป็นเครือข่ายชุมชนที่แข็งแรงเป็นอิสระ</a:t>
            </a:r>
            <a:endParaRPr lang="th-TH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500034" y="4572008"/>
            <a:ext cx="8143932" cy="1500198"/>
          </a:xfrm>
          <a:prstGeom prst="rect">
            <a:avLst/>
          </a:prstGeom>
        </p:spPr>
        <p:style>
          <a:lnRef idx="0">
            <a:schemeClr val="accent5"/>
          </a:lnRef>
          <a:fillRef idx="1002">
            <a:schemeClr val="dk2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thaiDist"/>
            <a:r>
              <a:rPr lang="th-TH" dirty="0" smtClean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3200" b="1" dirty="0" smtClean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ด้านทรัพยากรธรรมชาติและสิ่งแวดล้อม 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ให้ใช้และจัดการอย่างฉลาดพร้อมทั้งการเพิ่มมูลค่า โดยยึดหลักการของความยั่งยืน และเกิดประโยชน์สูงสุด</a:t>
            </a:r>
            <a:endParaRPr lang="th-TH" dirty="0">
              <a:solidFill>
                <a:srgbClr val="FFFF00"/>
              </a:solidFill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3" name="รูปภาพ 2" descr="D:\รวมรูปภาพต่างๆ\รูปคัดอัดงานเกษตรภาคเหนือ\IMG_7141.JPG"/>
          <p:cNvPicPr/>
          <p:nvPr/>
        </p:nvPicPr>
        <p:blipFill>
          <a:blip r:embed="rId2" cstate="print">
            <a:lum contrast="20000"/>
          </a:blip>
          <a:stretch>
            <a:fillRect/>
          </a:stretch>
        </p:blipFill>
        <p:spPr bwMode="auto">
          <a:xfrm flipH="1">
            <a:off x="642910" y="285728"/>
            <a:ext cx="3143272" cy="22860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รูปภาพ 4" descr="D:\รวมรูปภาพต่างๆ\รูปคัดอัดงานเกษตรภาคเหนือ\IMG_7141.JPG"/>
          <p:cNvPicPr/>
          <p:nvPr/>
        </p:nvPicPr>
        <p:blipFill>
          <a:blip r:embed="rId3" cstate="print">
            <a:lum contrast="20000"/>
          </a:blip>
          <a:stretch>
            <a:fillRect/>
          </a:stretch>
        </p:blipFill>
        <p:spPr bwMode="auto">
          <a:xfrm flipH="1">
            <a:off x="3071802" y="1428736"/>
            <a:ext cx="3214710" cy="20717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รูปภาพ 5" descr="D:\รวมรูปภาพต่างๆ\รูปคัดอัดงานเกษตรภาคเหนือ\IMG_7141.JPG"/>
          <p:cNvPicPr/>
          <p:nvPr/>
        </p:nvPicPr>
        <p:blipFill>
          <a:blip r:embed="rId4" cstate="print">
            <a:lum contrast="20000"/>
          </a:blip>
          <a:stretch>
            <a:fillRect/>
          </a:stretch>
        </p:blipFill>
        <p:spPr bwMode="auto">
          <a:xfrm flipH="1">
            <a:off x="5643570" y="285728"/>
            <a:ext cx="3143272" cy="242889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รูปภาพ 6" descr="D:\รวมรูปภาพต่างๆ\รูปคัดอัดงานเกษตรภาคเหนือ\IMG_7141.JPG"/>
          <p:cNvPicPr/>
          <p:nvPr/>
        </p:nvPicPr>
        <p:blipFill>
          <a:blip r:embed="rId5" cstate="print">
            <a:lum contrast="20000"/>
          </a:blip>
          <a:stretch>
            <a:fillRect/>
          </a:stretch>
        </p:blipFill>
        <p:spPr bwMode="auto">
          <a:xfrm flipH="1">
            <a:off x="5500694" y="2571744"/>
            <a:ext cx="3143272" cy="199583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รูปภาพ 7" descr="D:\รวมรูปภาพต่างๆ\รูปคัดอัดงานเกษตรภาคเหนือ\IMG_7141.JPG"/>
          <p:cNvPicPr/>
          <p:nvPr/>
        </p:nvPicPr>
        <p:blipFill>
          <a:blip r:embed="rId6" cstate="print">
            <a:lum contrast="20000"/>
          </a:blip>
          <a:stretch>
            <a:fillRect/>
          </a:stretch>
        </p:blipFill>
        <p:spPr bwMode="auto">
          <a:xfrm flipH="1">
            <a:off x="571472" y="2500306"/>
            <a:ext cx="3233006" cy="206727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428596" y="3786190"/>
            <a:ext cx="8358246" cy="2143140"/>
          </a:xfrm>
          <a:prstGeom prst="rect">
            <a:avLst/>
          </a:prstGeom>
        </p:spPr>
        <p:style>
          <a:lnRef idx="0">
            <a:schemeClr val="accent5"/>
          </a:lnRef>
          <a:fillRef idx="1002">
            <a:schemeClr val="dk2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thaiDist"/>
            <a:r>
              <a:rPr lang="th-TH" dirty="0" smtClean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3200" b="1" dirty="0" smtClean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ด้านเทคโนโลยี </a:t>
            </a:r>
            <a:r>
              <a:rPr lang="th-TH" sz="3200" dirty="0" smtClean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จากสภาพแวดล้อมที่เปลี่ยนแปลงรวดเร็วเทคโนโลยีที่เข้ามาใหม่มีทั้งดีและไม่ดี จึงต้องแยกแยะบนพื้นฐานของภูมิปัญญาชาวบ้าน และเลือกใช้เฉพาะที่สอดคล้องกับความต้องการของสภาพแวดล้อม ภูมิประเทศ สังคมไทย และควรพัฒนาเทคโนโลยีจากภูมิปัญญาของเราเอง</a:t>
            </a:r>
            <a:endParaRPr lang="th-TH" dirty="0">
              <a:solidFill>
                <a:srgbClr val="FFFF00"/>
              </a:solidFill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3" name="รูปภาพ 2" descr="D:\รวมรูปภาพต่างๆ\รูปคัดอัดงานเกษตรภาคเหนือ\IMG_7141.JPG"/>
          <p:cNvPicPr/>
          <p:nvPr/>
        </p:nvPicPr>
        <p:blipFill>
          <a:blip r:embed="rId2" cstate="print">
            <a:lum contrast="20000"/>
          </a:blip>
          <a:stretch>
            <a:fillRect/>
          </a:stretch>
        </p:blipFill>
        <p:spPr bwMode="auto">
          <a:xfrm>
            <a:off x="3071802" y="1000108"/>
            <a:ext cx="2817238" cy="22156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รูปภาพ 4" descr="D:\รวมรูปภาพต่างๆ\รูปคัดอัดงานเกษตรภาคเหนือ\IMG_7141.JPG"/>
          <p:cNvPicPr/>
          <p:nvPr/>
        </p:nvPicPr>
        <p:blipFill>
          <a:blip r:embed="rId3" cstate="print">
            <a:lum contrast="20000"/>
          </a:blip>
          <a:stretch>
            <a:fillRect/>
          </a:stretch>
        </p:blipFill>
        <p:spPr bwMode="auto">
          <a:xfrm>
            <a:off x="5857884" y="714356"/>
            <a:ext cx="2817238" cy="22156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รูปภาพ 5" descr="D:\รวมรูปภาพต่างๆ\รูปคัดอัดงานเกษตรภาคเหนือ\IMG_7141.JPG"/>
          <p:cNvPicPr/>
          <p:nvPr/>
        </p:nvPicPr>
        <p:blipFill>
          <a:blip r:embed="rId4" cstate="print">
            <a:lum contrast="20000"/>
          </a:blip>
          <a:stretch>
            <a:fillRect/>
          </a:stretch>
        </p:blipFill>
        <p:spPr bwMode="auto">
          <a:xfrm>
            <a:off x="428596" y="785794"/>
            <a:ext cx="2809345" cy="22156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428596" y="4071942"/>
            <a:ext cx="8286808" cy="1857388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001">
            <a:schemeClr val="dk2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 smtClean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3200" b="1" dirty="0" smtClean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ด้านเศรษฐกิจ  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แต่เดิมนักพัฒนามักมุ่งที่การเพิ่มรายได้ และไม่มีการมุ่ง     ที่การลดรายจ่าย ในเวลาเช่นนี้จะต้องปรับทิศทางใหม่ คือจะต้องมุ่งลดรายจ่ายก่อนเป็นสำคัญ และยึดหลักพออยู่พอกินพอใช้และสามารถอยู่ได้ด้วยตนเอง ในระดับเบื้องต้น</a:t>
            </a:r>
            <a:endParaRPr lang="th-TH" dirty="0">
              <a:solidFill>
                <a:srgbClr val="FFFF00"/>
              </a:solidFill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2050" name="Picture 2" descr="G:\รูปคัดอัดงานเกษตรภาคเหนือ\New Folder\IMG_058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910810"/>
            <a:ext cx="3333964" cy="2500330"/>
          </a:xfrm>
          <a:prstGeom prst="rect">
            <a:avLst/>
          </a:prstGeom>
          <a:noFill/>
        </p:spPr>
      </p:pic>
      <p:pic>
        <p:nvPicPr>
          <p:cNvPr id="2051" name="Picture 3" descr="G:\รูปคัดอัดงานเกษตรภาคเหนือ\New Folder\DSCN157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910810"/>
            <a:ext cx="3357586" cy="25181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1538" y="642918"/>
            <a:ext cx="735811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800" b="1" dirty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เป้าหมายเศรษฐกิจพอเพียง</a:t>
            </a:r>
            <a:endParaRPr lang="en-US" sz="4800" dirty="0">
              <a:solidFill>
                <a:srgbClr val="002060"/>
              </a:solidFill>
              <a:latin typeface="Angsana New" pitchFamily="18" charset="-34"/>
              <a:cs typeface="Angsana New" pitchFamily="18" charset="-34"/>
            </a:endParaRPr>
          </a:p>
          <a:p>
            <a:endParaRPr lang="th-TH" dirty="0"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3" name="รูปภาพ 2" descr="D:\รวมรูปภาพต่างๆ\รูปคัดอัดงานเกษตรภาคเหนือ\IMG_7141.JPG"/>
          <p:cNvPicPr/>
          <p:nvPr/>
        </p:nvPicPr>
        <p:blipFill>
          <a:blip r:embed="rId2" cstate="print">
            <a:lum contrast="20000"/>
          </a:blip>
          <a:stretch>
            <a:fillRect/>
          </a:stretch>
        </p:blipFill>
        <p:spPr bwMode="auto">
          <a:xfrm>
            <a:off x="571472" y="1714488"/>
            <a:ext cx="3929090" cy="364333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สี่เหลี่ยมมุมมน 4"/>
          <p:cNvSpPr/>
          <p:nvPr/>
        </p:nvSpPr>
        <p:spPr>
          <a:xfrm>
            <a:off x="4643438" y="1571612"/>
            <a:ext cx="4000528" cy="4214842"/>
          </a:xfrm>
          <a:prstGeom prst="roundRect">
            <a:avLst/>
          </a:prstGeom>
          <a:solidFill>
            <a:srgbClr val="00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86314" y="2071678"/>
            <a:ext cx="364333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2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ปรัชญาของเศรษฐกิจพอเพียง มีเป้าหมายและจุดมุ่งหมายร่วมที่สำคัญ คือ มุ่งสร้างความสมดุลของกระบวนการพัฒนาทุกมิติที่มี </a:t>
            </a:r>
            <a:r>
              <a:rPr lang="en-US" sz="3200" b="1" dirty="0" smtClean="0">
                <a:solidFill>
                  <a:schemeClr val="bg2">
                    <a:lumMod val="75000"/>
                  </a:schemeClr>
                </a:solidFill>
                <a:latin typeface="Angsana New" pitchFamily="18" charset="-34"/>
                <a:cs typeface="Angsana New" pitchFamily="18" charset="-34"/>
              </a:rPr>
              <a:t>“</a:t>
            </a:r>
            <a:r>
              <a:rPr lang="th-TH" sz="3200" b="1" dirty="0" smtClean="0">
                <a:solidFill>
                  <a:schemeClr val="bg2">
                    <a:lumMod val="75000"/>
                  </a:schemeClr>
                </a:solidFill>
                <a:latin typeface="Angsana New" pitchFamily="18" charset="-34"/>
                <a:cs typeface="Angsana New" pitchFamily="18" charset="-34"/>
              </a:rPr>
              <a:t>คน</a:t>
            </a:r>
            <a:r>
              <a:rPr lang="en-US" sz="3200" b="1" dirty="0" smtClean="0">
                <a:solidFill>
                  <a:schemeClr val="bg2">
                    <a:lumMod val="75000"/>
                  </a:schemeClr>
                </a:solidFill>
                <a:latin typeface="Angsana New" pitchFamily="18" charset="-34"/>
                <a:cs typeface="Angsana New" pitchFamily="18" charset="-34"/>
              </a:rPr>
              <a:t>”</a:t>
            </a:r>
            <a:r>
              <a:rPr lang="th-TH" sz="32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เป็นศูนย์กลาง โดยมุ่งสู่ </a:t>
            </a:r>
            <a:r>
              <a:rPr lang="en-US" sz="3200" b="1" dirty="0" smtClean="0">
                <a:solidFill>
                  <a:schemeClr val="bg2">
                    <a:lumMod val="75000"/>
                  </a:schemeClr>
                </a:solidFill>
                <a:latin typeface="Angsana New" pitchFamily="18" charset="-34"/>
                <a:cs typeface="Angsana New" pitchFamily="18" charset="-34"/>
              </a:rPr>
              <a:t>“</a:t>
            </a:r>
            <a:r>
              <a:rPr lang="th-TH" sz="3200" b="1" dirty="0" smtClean="0">
                <a:solidFill>
                  <a:schemeClr val="bg2">
                    <a:lumMod val="75000"/>
                  </a:schemeClr>
                </a:solidFill>
                <a:latin typeface="Angsana New" pitchFamily="18" charset="-34"/>
                <a:cs typeface="Angsana New" pitchFamily="18" charset="-34"/>
              </a:rPr>
              <a:t>ความสุข</a:t>
            </a:r>
            <a:r>
              <a:rPr lang="en-US" sz="3200" b="1" dirty="0" smtClean="0">
                <a:solidFill>
                  <a:schemeClr val="bg2">
                    <a:lumMod val="75000"/>
                  </a:schemeClr>
                </a:solidFill>
                <a:latin typeface="Angsana New" pitchFamily="18" charset="-34"/>
                <a:cs typeface="Angsana New" pitchFamily="18" charset="-34"/>
              </a:rPr>
              <a:t>” </a:t>
            </a:r>
            <a:endParaRPr lang="th-TH" sz="3200" b="1" dirty="0" smtClean="0">
              <a:solidFill>
                <a:schemeClr val="bg2">
                  <a:lumMod val="75000"/>
                </a:schemeClr>
              </a:solidFill>
              <a:latin typeface="Angsana New" pitchFamily="18" charset="-34"/>
              <a:cs typeface="Angsana New" pitchFamily="18" charset="-34"/>
            </a:endParaRPr>
          </a:p>
          <a:p>
            <a:endParaRPr lang="th-TH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มุมมน 3"/>
          <p:cNvSpPr/>
          <p:nvPr/>
        </p:nvSpPr>
        <p:spPr>
          <a:xfrm>
            <a:off x="653388" y="688638"/>
            <a:ext cx="7786742" cy="5357850"/>
          </a:xfrm>
          <a:prstGeom prst="roundRect">
            <a:avLst/>
          </a:prstGeom>
          <a:solidFill>
            <a:srgbClr val="0000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TextBox 5"/>
          <p:cNvSpPr txBox="1"/>
          <p:nvPr/>
        </p:nvSpPr>
        <p:spPr>
          <a:xfrm>
            <a:off x="1065822" y="1055352"/>
            <a:ext cx="7000924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6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พระบรมราโชวาทของพระบาทสมเด็จพระเจ้าอยู่หัว     ที่พระราชทานแก่เอกอัครราชทูตและกงสุลใหญ่ไทย      ณ ศาลาดุสิตดาลัย พระตำหนักจิตรลดารโหฐาน          เมื่อวันที่ ๒๙ สิงหาคม ๒๕๕๐ สรุปความว่า</a:t>
            </a:r>
            <a:r>
              <a:rPr lang="en-US" sz="36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3600" b="1" dirty="0" smtClean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“</a:t>
            </a:r>
            <a:r>
              <a:rPr lang="th-TH" sz="3600" b="1" dirty="0" smtClean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ความสุข   ที่มี คือ ความพอเพียง ถ้าคนมีความพอเพียง คนก็มีความสุข เราก็มีความสุข ถ้าคนที่อยากได้โน่นอยากได้นี่มาก เราเห็นแล้วมันไม่เพียงพอ เราไม่มีความสุข ความสุขของคนแสดงออกมาด้วยความพอเพียง</a:t>
            </a:r>
            <a:r>
              <a:rPr lang="en-US" sz="3600" b="1" dirty="0" smtClean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”</a:t>
            </a:r>
            <a:endParaRPr lang="th-TH" sz="3600" b="1" dirty="0" smtClean="0">
              <a:solidFill>
                <a:srgbClr val="FFFF00"/>
              </a:solidFill>
              <a:latin typeface="Angsana New" pitchFamily="18" charset="-34"/>
              <a:cs typeface="Angsana New" pitchFamily="18" charset="-34"/>
            </a:endParaRPr>
          </a:p>
          <a:p>
            <a:endParaRPr lang="th-TH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00100" y="2000240"/>
            <a:ext cx="7358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600" b="1" dirty="0">
                <a:solidFill>
                  <a:srgbClr val="CC0066"/>
                </a:solidFill>
                <a:latin typeface="Angsana New" pitchFamily="18" charset="-34"/>
                <a:cs typeface="Angsana New" pitchFamily="18" charset="-34"/>
              </a:rPr>
              <a:t>ปรัชญาของเศรษฐกิจพอเพียงมีลักษณะสำคัญ ๒ </a:t>
            </a:r>
            <a:r>
              <a:rPr lang="th-TH" sz="3600" b="1" dirty="0" smtClean="0">
                <a:solidFill>
                  <a:srgbClr val="CC0066"/>
                </a:solidFill>
                <a:latin typeface="Angsana New" pitchFamily="18" charset="-34"/>
                <a:cs typeface="Angsana New" pitchFamily="18" charset="-34"/>
              </a:rPr>
              <a:t>ประการ</a:t>
            </a:r>
            <a:endParaRPr lang="th-TH" sz="3600" dirty="0">
              <a:solidFill>
                <a:srgbClr val="CC0066"/>
              </a:solidFill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4" name="รูปภาพ 3" descr="D:\รวมรูปภาพต่างๆ\รูปคัดอัดงานเกษตรภาคเหนือ\IMG_7141.JPG"/>
          <p:cNvPicPr/>
          <p:nvPr/>
        </p:nvPicPr>
        <p:blipFill>
          <a:blip r:embed="rId2" cstate="print">
            <a:lum contrast="20000"/>
          </a:blip>
          <a:stretch>
            <a:fillRect/>
          </a:stretch>
        </p:blipFill>
        <p:spPr bwMode="auto">
          <a:xfrm>
            <a:off x="4786314" y="2857496"/>
            <a:ext cx="3605518" cy="27860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รูปภาพ 4" descr="D:\รวมรูปภาพต่างๆ\รูปคัดอัดงานเกษตรภาคเหนือ\IMG_7141.JPG"/>
          <p:cNvPicPr/>
          <p:nvPr/>
        </p:nvPicPr>
        <p:blipFill>
          <a:blip r:embed="rId3" cstate="print">
            <a:lum contrast="20000"/>
          </a:blip>
          <a:stretch>
            <a:fillRect/>
          </a:stretch>
        </p:blipFill>
        <p:spPr bwMode="auto">
          <a:xfrm>
            <a:off x="857224" y="2857496"/>
            <a:ext cx="3643338" cy="27860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ตัดมุมสี่เหลี่ยมด้านทแยงมุม 5"/>
          <p:cNvSpPr/>
          <p:nvPr/>
        </p:nvSpPr>
        <p:spPr>
          <a:xfrm>
            <a:off x="1785918" y="571480"/>
            <a:ext cx="5643602" cy="1285884"/>
          </a:xfrm>
          <a:prstGeom prst="snip2DiagRect">
            <a:avLst/>
          </a:prstGeom>
          <a:solidFill>
            <a:srgbClr val="00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TextBox 7"/>
          <p:cNvSpPr txBox="1"/>
          <p:nvPr/>
        </p:nvSpPr>
        <p:spPr>
          <a:xfrm>
            <a:off x="1785918" y="714356"/>
            <a:ext cx="60007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8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คุณลักษณะของเศรษฐกิจพอเพียง</a:t>
            </a:r>
            <a:endParaRPr lang="en-US" sz="4800" dirty="0" smtClean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  <a:p>
            <a:endParaRPr lang="th-TH" sz="4800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844" y="714356"/>
            <a:ext cx="8786874" cy="76944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h-TH" sz="4400" b="1" kern="0" dirty="0" smtClean="0">
                <a:solidFill>
                  <a:srgbClr val="003300"/>
                </a:solidFill>
                <a:latin typeface="Angsana New" pitchFamily="18" charset="-34"/>
                <a:cs typeface="Angsana New" pitchFamily="18" charset="-34"/>
              </a:rPr>
              <a:t>๑. ลักษณะ</a:t>
            </a:r>
            <a:r>
              <a:rPr lang="th-TH" sz="4400" b="1" kern="0" dirty="0">
                <a:solidFill>
                  <a:srgbClr val="003300"/>
                </a:solidFill>
                <a:latin typeface="Angsana New" pitchFamily="18" charset="-34"/>
                <a:cs typeface="Angsana New" pitchFamily="18" charset="-34"/>
              </a:rPr>
              <a:t>ของผู้ปฏิบัติตาม</a:t>
            </a:r>
            <a:r>
              <a:rPr lang="th-TH" sz="4400" b="1" kern="0" dirty="0" smtClean="0">
                <a:solidFill>
                  <a:srgbClr val="003300"/>
                </a:solidFill>
                <a:latin typeface="Angsana New" pitchFamily="18" charset="-34"/>
                <a:cs typeface="Angsana New" pitchFamily="18" charset="-34"/>
              </a:rPr>
              <a:t>ปรัชญาของเศรษฐกิจพอเพียง</a:t>
            </a:r>
            <a:r>
              <a:rPr lang="th-TH" sz="4400" kern="0" dirty="0" smtClean="0">
                <a:solidFill>
                  <a:srgbClr val="003300"/>
                </a:solidFill>
                <a:latin typeface="Angsana New" pitchFamily="18" charset="-34"/>
                <a:cs typeface="Angsana New" pitchFamily="18" charset="-34"/>
              </a:rPr>
              <a:t> </a:t>
            </a:r>
            <a:endParaRPr lang="th-TH" sz="4400" kern="0" dirty="0">
              <a:solidFill>
                <a:srgbClr val="00330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" name="ตัดมุมสี่เหลี่ยมด้านทแยงมุม 2"/>
          <p:cNvSpPr/>
          <p:nvPr/>
        </p:nvSpPr>
        <p:spPr>
          <a:xfrm>
            <a:off x="571472" y="1785926"/>
            <a:ext cx="2500330" cy="714380"/>
          </a:xfrm>
          <a:prstGeom prst="snip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4" name="วงรี 3"/>
          <p:cNvSpPr/>
          <p:nvPr/>
        </p:nvSpPr>
        <p:spPr>
          <a:xfrm>
            <a:off x="2500298" y="2643182"/>
            <a:ext cx="4714908" cy="928694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5" name="วงรี 4"/>
          <p:cNvSpPr/>
          <p:nvPr/>
        </p:nvSpPr>
        <p:spPr>
          <a:xfrm>
            <a:off x="2500298" y="3929066"/>
            <a:ext cx="4786346" cy="928694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วงรี 6"/>
          <p:cNvSpPr/>
          <p:nvPr/>
        </p:nvSpPr>
        <p:spPr>
          <a:xfrm>
            <a:off x="2500298" y="5214950"/>
            <a:ext cx="4857784" cy="928694"/>
          </a:xfrm>
          <a:prstGeom prst="ellips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5" name="ลูกศรขวาท้ายขีด 14"/>
          <p:cNvSpPr/>
          <p:nvPr/>
        </p:nvSpPr>
        <p:spPr>
          <a:xfrm>
            <a:off x="1643042" y="2928934"/>
            <a:ext cx="642942" cy="428628"/>
          </a:xfrm>
          <a:prstGeom prst="stripedRightArrow">
            <a:avLst/>
          </a:prstGeom>
          <a:solidFill>
            <a:srgbClr val="00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6" name="ลูกศรขวาท้ายขีด 15"/>
          <p:cNvSpPr/>
          <p:nvPr/>
        </p:nvSpPr>
        <p:spPr>
          <a:xfrm>
            <a:off x="1643042" y="4214818"/>
            <a:ext cx="642942" cy="428628"/>
          </a:xfrm>
          <a:prstGeom prst="stripedRightArrow">
            <a:avLst/>
          </a:prstGeom>
          <a:solidFill>
            <a:srgbClr val="00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ลูกศรขวาท้ายขีด 16"/>
          <p:cNvSpPr/>
          <p:nvPr/>
        </p:nvSpPr>
        <p:spPr>
          <a:xfrm>
            <a:off x="1714480" y="5500702"/>
            <a:ext cx="642942" cy="428628"/>
          </a:xfrm>
          <a:prstGeom prst="stripedRightArrow">
            <a:avLst/>
          </a:prstGeom>
          <a:solidFill>
            <a:srgbClr val="00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TextBox 17"/>
          <p:cNvSpPr txBox="1"/>
          <p:nvPr/>
        </p:nvSpPr>
        <p:spPr>
          <a:xfrm>
            <a:off x="857224" y="1785926"/>
            <a:ext cx="23574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dirty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๑</a:t>
            </a:r>
            <a:r>
              <a:rPr lang="en-US" sz="4000" b="1" dirty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.</a:t>
            </a:r>
            <a:r>
              <a:rPr lang="th-TH" sz="4000" b="1" dirty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๑ ความรู้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857488" y="2714620"/>
            <a:ext cx="40719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dirty="0" smtClean="0">
                <a:latin typeface="Angsana New" pitchFamily="18" charset="-34"/>
                <a:cs typeface="Angsana New" pitchFamily="18" charset="-34"/>
              </a:rPr>
              <a:t>         </a:t>
            </a:r>
            <a:r>
              <a:rPr lang="th-TH" sz="40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ความ</a:t>
            </a:r>
            <a:r>
              <a:rPr lang="th-TH" sz="40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รอบรู้</a:t>
            </a:r>
            <a:endParaRPr lang="th-TH" sz="4000" dirty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714744" y="4000504"/>
            <a:ext cx="33575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ความรอบคอบ</a:t>
            </a:r>
            <a:endParaRPr lang="th-TH" sz="4000" dirty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714744" y="5286388"/>
            <a:ext cx="25717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ความระมัดระวัง</a:t>
            </a:r>
            <a:r>
              <a:rPr lang="th-TH" sz="4000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ดมุมสี่เหลี่ยมด้านทแยงมุม 2"/>
          <p:cNvSpPr/>
          <p:nvPr/>
        </p:nvSpPr>
        <p:spPr>
          <a:xfrm>
            <a:off x="857224" y="785794"/>
            <a:ext cx="7786742" cy="4929222"/>
          </a:xfrm>
          <a:prstGeom prst="snip2Diag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TextBox 4"/>
          <p:cNvSpPr txBox="1"/>
          <p:nvPr/>
        </p:nvSpPr>
        <p:spPr>
          <a:xfrm>
            <a:off x="1285852" y="1428736"/>
            <a:ext cx="7072362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4800" b="1" dirty="0" smtClean="0">
                <a:solidFill>
                  <a:srgbClr val="FFC000"/>
                </a:solidFill>
                <a:latin typeface="Angsana New" pitchFamily="18" charset="-34"/>
                <a:cs typeface="Angsana New" pitchFamily="18" charset="-34"/>
              </a:rPr>
              <a:t>ความรอบรู้ </a:t>
            </a:r>
            <a:r>
              <a:rPr lang="th-TH" sz="40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คือ ความรู้ในสิ่งที่จะทำอย่างถ่องแท้รอบด้าน  นำความรู้ตามหลักวิชามาใช้ในการวางแผนและดำเนินงานทุกขั้นตอน ความรอบรู้      ในข้อเท็จจริงในสถานการณ์ที่เกี่ยวข้องต่างๆ เป็นการรู้เท่าทันการเปลี่ยนแปลงที่เกิดขึ้น</a:t>
            </a:r>
            <a:endParaRPr lang="en-US" sz="4000" b="1" dirty="0" smtClean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  <a:p>
            <a:endParaRPr lang="th-TH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D:\อบรมงบ 56  รอบศูนย์ฯ\อบรม\การเลี้ยงกบ\P5280254.JPG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/>
          <a:stretch>
            <a:fillRect/>
          </a:stretch>
        </p:blipFill>
        <p:spPr bwMode="auto">
          <a:xfrm>
            <a:off x="337156" y="1000108"/>
            <a:ext cx="2851804" cy="2286016"/>
          </a:xfrm>
          <a:prstGeom prst="rect">
            <a:avLst/>
          </a:prstGeom>
          <a:noFill/>
          <a:ln w="28575">
            <a:solidFill>
              <a:srgbClr val="003300"/>
            </a:solidFill>
          </a:ln>
        </p:spPr>
      </p:pic>
      <p:pic>
        <p:nvPicPr>
          <p:cNvPr id="8" name="Picture 4" descr="D:\อบรมงบ 56  รอบศูนย์ฯ\อบรม\เลี้ยงปลา 26 เม.ย\P3260913.JPG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/>
          <a:stretch>
            <a:fillRect/>
          </a:stretch>
        </p:blipFill>
        <p:spPr bwMode="auto">
          <a:xfrm>
            <a:off x="3200392" y="1000108"/>
            <a:ext cx="2851804" cy="2286016"/>
          </a:xfrm>
          <a:prstGeom prst="rect">
            <a:avLst/>
          </a:prstGeom>
          <a:noFill/>
          <a:ln w="28575">
            <a:solidFill>
              <a:srgbClr val="003300"/>
            </a:solidFill>
          </a:ln>
        </p:spPr>
      </p:pic>
      <p:pic>
        <p:nvPicPr>
          <p:cNvPr id="9" name="Picture 3" descr="E:\2556\โครงการการพัฒนาเกษตรกรตัวอย่างฯ\ดูงาน\DSCF2935.JPG"/>
          <p:cNvPicPr>
            <a:picLocks noChangeAspect="1" noChangeArrowheads="1"/>
          </p:cNvPicPr>
          <p:nvPr/>
        </p:nvPicPr>
        <p:blipFill>
          <a:blip r:embed="rId4" cstate="print">
            <a:lum contrast="20000"/>
          </a:blip>
          <a:stretch>
            <a:fillRect/>
          </a:stretch>
        </p:blipFill>
        <p:spPr bwMode="auto">
          <a:xfrm>
            <a:off x="5980758" y="1000108"/>
            <a:ext cx="2857520" cy="2286016"/>
          </a:xfrm>
          <a:prstGeom prst="rect">
            <a:avLst/>
          </a:prstGeom>
          <a:ln w="28575">
            <a:solidFill>
              <a:srgbClr val="003300"/>
            </a:solidFill>
          </a:ln>
        </p:spPr>
      </p:pic>
      <p:pic>
        <p:nvPicPr>
          <p:cNvPr id="10" name="รูปภาพ 9" descr="D:\รวมรูปภาพต่างๆ\รูปคัดอัดงานเกษตรภาคเหนือ\IMG_7141.JPG"/>
          <p:cNvPicPr/>
          <p:nvPr/>
        </p:nvPicPr>
        <p:blipFill>
          <a:blip r:embed="rId5" cstate="print">
            <a:lum contrast="20000"/>
          </a:blip>
          <a:stretch>
            <a:fillRect/>
          </a:stretch>
        </p:blipFill>
        <p:spPr bwMode="auto">
          <a:xfrm>
            <a:off x="357158" y="3643314"/>
            <a:ext cx="2857520" cy="2214578"/>
          </a:xfrm>
          <a:prstGeom prst="rect">
            <a:avLst/>
          </a:prstGeom>
          <a:ln w="28575">
            <a:solidFill>
              <a:srgbClr val="003300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รูปภาพ 10" descr="D:\รวมรูปภาพต่างๆ\รูปคัดอัดงานเกษตรภาคเหนือ\IMG_7141.JPG"/>
          <p:cNvPicPr/>
          <p:nvPr/>
        </p:nvPicPr>
        <p:blipFill>
          <a:blip r:embed="rId6" cstate="print">
            <a:lum contrast="20000"/>
          </a:blip>
          <a:stretch>
            <a:fillRect/>
          </a:stretch>
        </p:blipFill>
        <p:spPr bwMode="auto">
          <a:xfrm>
            <a:off x="3214678" y="3643314"/>
            <a:ext cx="2786082" cy="2214578"/>
          </a:xfrm>
          <a:prstGeom prst="rect">
            <a:avLst/>
          </a:prstGeom>
          <a:ln w="28575">
            <a:solidFill>
              <a:srgbClr val="0033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6" descr="IMG_4654"/>
          <p:cNvPicPr>
            <a:picLocks noChangeAspect="1" noChangeArrowheads="1"/>
          </p:cNvPicPr>
          <p:nvPr/>
        </p:nvPicPr>
        <p:blipFill>
          <a:blip r:embed="rId7" cstate="print">
            <a:lum contrast="20000"/>
          </a:blip>
          <a:srcRect/>
          <a:stretch>
            <a:fillRect/>
          </a:stretch>
        </p:blipFill>
        <p:spPr bwMode="auto">
          <a:xfrm>
            <a:off x="6000760" y="3643314"/>
            <a:ext cx="2857520" cy="2214578"/>
          </a:xfrm>
          <a:prstGeom prst="rect">
            <a:avLst/>
          </a:prstGeom>
          <a:ln w="28575">
            <a:solidFill>
              <a:srgbClr val="0033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ดมุมสี่เหลี่ยมด้านทแยงมุม 2"/>
          <p:cNvSpPr/>
          <p:nvPr/>
        </p:nvSpPr>
        <p:spPr>
          <a:xfrm>
            <a:off x="1071538" y="1071546"/>
            <a:ext cx="7215238" cy="4071966"/>
          </a:xfrm>
          <a:prstGeom prst="snip2Diag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" name="TextBox 3"/>
          <p:cNvSpPr txBox="1"/>
          <p:nvPr/>
        </p:nvSpPr>
        <p:spPr>
          <a:xfrm>
            <a:off x="1500166" y="1428736"/>
            <a:ext cx="614366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48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ความรอบคอบ</a:t>
            </a:r>
            <a:r>
              <a:rPr lang="th-TH" sz="4800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4000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เป็นการนำความรู้มาพิจารณาเพื่อวางแผนการปฏิบัติงาน                                     เพื่อพิจารณาเชื่อมโยงกันด้วยความรอบคอบไม่หุนหันพลันแล่น   </a:t>
            </a:r>
            <a:endParaRPr lang="en-US" sz="4000" dirty="0" smtClean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  <a:p>
            <a:endParaRPr lang="th-TH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ดมุมสี่เหลี่ยมด้านทแยงมุม 2"/>
          <p:cNvSpPr/>
          <p:nvPr/>
        </p:nvSpPr>
        <p:spPr>
          <a:xfrm>
            <a:off x="928662" y="1142984"/>
            <a:ext cx="7358114" cy="4286280"/>
          </a:xfrm>
          <a:prstGeom prst="snip2DiagRect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28728" y="1785926"/>
            <a:ext cx="657229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48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ความระมัดระวัง</a:t>
            </a:r>
            <a:r>
              <a:rPr lang="th-TH" sz="4800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40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เป็นการใช้ความรู้ให้เหมาะสมกับสถานการณ์ด้วยความระมัดระวังในการปฏิบัติ และพร้อมรับค่าการเปลี่ยนแปลงในด้านต่างๆ</a:t>
            </a:r>
          </a:p>
          <a:p>
            <a:endParaRPr lang="th-TH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มุมมน 1"/>
          <p:cNvSpPr/>
          <p:nvPr/>
        </p:nvSpPr>
        <p:spPr>
          <a:xfrm>
            <a:off x="642910" y="642918"/>
            <a:ext cx="8001056" cy="5500726"/>
          </a:xfrm>
          <a:prstGeom prst="roundRect">
            <a:avLst/>
          </a:prstGeom>
          <a:solidFill>
            <a:srgbClr val="00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TextBox 2"/>
          <p:cNvSpPr txBox="1"/>
          <p:nvPr/>
        </p:nvSpPr>
        <p:spPr>
          <a:xfrm>
            <a:off x="1357290" y="1000108"/>
            <a:ext cx="664373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4000" b="1" dirty="0">
                <a:solidFill>
                  <a:schemeClr val="accent2">
                    <a:lumMod val="75000"/>
                  </a:schemeClr>
                </a:solidFill>
                <a:latin typeface="Angsana New" pitchFamily="18" charset="-34"/>
                <a:cs typeface="Angsana New" pitchFamily="18" charset="-34"/>
              </a:rPr>
              <a:t>๑</a:t>
            </a:r>
            <a:r>
              <a:rPr lang="en-US" sz="4000" b="1" dirty="0">
                <a:solidFill>
                  <a:schemeClr val="accent2">
                    <a:lumMod val="75000"/>
                  </a:schemeClr>
                </a:solidFill>
                <a:latin typeface="Angsana New" pitchFamily="18" charset="-34"/>
                <a:cs typeface="Angsana New" pitchFamily="18" charset="-34"/>
              </a:rPr>
              <a:t>.</a:t>
            </a:r>
            <a:r>
              <a:rPr lang="th-TH" sz="4000" b="1" dirty="0">
                <a:solidFill>
                  <a:schemeClr val="accent2">
                    <a:lumMod val="75000"/>
                  </a:schemeClr>
                </a:solidFill>
                <a:latin typeface="Angsana New" pitchFamily="18" charset="-34"/>
                <a:cs typeface="Angsana New" pitchFamily="18" charset="-34"/>
              </a:rPr>
              <a:t>๒ เป็นคนดีมีคุณธรรม </a:t>
            </a:r>
            <a:r>
              <a:rPr lang="th-TH" sz="32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คือการเสริมสร้างพื้นฐานจิตใจของคนที่ดำเนินชีวิตตามปรัชญาของเศรษฐกิจพอเพียงให้เป็นคนดีมีจิตสำนึก และตระหนัก </a:t>
            </a:r>
            <a:r>
              <a:rPr lang="th-TH" sz="32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ใน</a:t>
            </a:r>
            <a:r>
              <a:rPr lang="th-TH" sz="32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คุณธรรม โดยมีความซื่อสัตย์สุจริต ไม่โลภ ไม่คดโกง มีความอดทนและมีความเพียร การใช้สติปัญญาในการดำเนินชีวิต มีความเมตตา ช่วยเหลือ เกื้อกูล และเอื้อเฟื้อเผื่อแผ่ รู้จักแบ่งปัน มีความกตัญญู</a:t>
            </a:r>
            <a:r>
              <a:rPr lang="th-TH" sz="32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กตเวที ต่อ</a:t>
            </a:r>
            <a:r>
              <a:rPr lang="th-TH" sz="32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แผ่นดิน บิดา มารดา และผู้มีพระคุณ ตลอดจนไม่หลงตนเอง รู้จักถ่อมตน มุ่งมั่นทำหน้าที่ของตนเองให้ดีที่สุดในขอบเขตของศีลธรรม</a:t>
            </a:r>
            <a:endParaRPr lang="en-US" sz="3200" b="1" dirty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  <a:p>
            <a:endParaRPr lang="th-TH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642918"/>
            <a:ext cx="80010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8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๒</a:t>
            </a:r>
            <a:r>
              <a:rPr lang="en-US" sz="48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.</a:t>
            </a:r>
            <a:r>
              <a:rPr lang="th-TH" sz="48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 คุณลักษณะ</a:t>
            </a:r>
            <a:r>
              <a:rPr lang="th-TH" sz="48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ของความพอเพียง</a:t>
            </a:r>
            <a:endParaRPr lang="th-TH" sz="4800" dirty="0">
              <a:solidFill>
                <a:srgbClr val="000099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4" name="ตัดมุมสี่เหลี่ยมด้านทแยงมุม 3"/>
          <p:cNvSpPr/>
          <p:nvPr/>
        </p:nvSpPr>
        <p:spPr>
          <a:xfrm>
            <a:off x="2214546" y="1643050"/>
            <a:ext cx="4714908" cy="928694"/>
          </a:xfrm>
          <a:prstGeom prst="snip2DiagRect">
            <a:avLst/>
          </a:prstGeom>
          <a:solidFill>
            <a:srgbClr val="CC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ตัดมุมสี่เหลี่ยมด้านทแยงมุม 4"/>
          <p:cNvSpPr/>
          <p:nvPr/>
        </p:nvSpPr>
        <p:spPr>
          <a:xfrm>
            <a:off x="2143108" y="3143248"/>
            <a:ext cx="4786346" cy="928694"/>
          </a:xfrm>
          <a:prstGeom prst="snip2Diag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ตัดมุมสี่เหลี่ยมด้านทแยงมุม 6"/>
          <p:cNvSpPr/>
          <p:nvPr/>
        </p:nvSpPr>
        <p:spPr>
          <a:xfrm>
            <a:off x="2143108" y="4572008"/>
            <a:ext cx="4857784" cy="1071570"/>
          </a:xfrm>
          <a:prstGeom prst="snip2DiagRect">
            <a:avLst/>
          </a:prstGeom>
          <a:solidFill>
            <a:srgbClr val="33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5" name="ลูกศรขวาท้ายขีด 14"/>
          <p:cNvSpPr/>
          <p:nvPr/>
        </p:nvSpPr>
        <p:spPr>
          <a:xfrm>
            <a:off x="1142976" y="1928802"/>
            <a:ext cx="642942" cy="428628"/>
          </a:xfrm>
          <a:prstGeom prst="stripedRightArrow">
            <a:avLst/>
          </a:prstGeom>
          <a:solidFill>
            <a:srgbClr val="00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6" name="ลูกศรขวาท้ายขีด 15"/>
          <p:cNvSpPr/>
          <p:nvPr/>
        </p:nvSpPr>
        <p:spPr>
          <a:xfrm>
            <a:off x="1142976" y="3429000"/>
            <a:ext cx="642942" cy="428628"/>
          </a:xfrm>
          <a:prstGeom prst="stripedRightArrow">
            <a:avLst/>
          </a:prstGeom>
          <a:solidFill>
            <a:srgbClr val="00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ลูกศรขวาท้ายขีด 16"/>
          <p:cNvSpPr/>
          <p:nvPr/>
        </p:nvSpPr>
        <p:spPr>
          <a:xfrm>
            <a:off x="1142976" y="4857760"/>
            <a:ext cx="642942" cy="428628"/>
          </a:xfrm>
          <a:prstGeom prst="stripedRightArrow">
            <a:avLst/>
          </a:prstGeom>
          <a:solidFill>
            <a:srgbClr val="00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9" name="TextBox 18"/>
          <p:cNvSpPr txBox="1"/>
          <p:nvPr/>
        </p:nvSpPr>
        <p:spPr>
          <a:xfrm>
            <a:off x="2714612" y="1714488"/>
            <a:ext cx="40719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ความ</a:t>
            </a:r>
            <a:r>
              <a:rPr lang="th-TH" sz="40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พอประมาณ</a:t>
            </a:r>
            <a:endParaRPr lang="th-TH" sz="4000" dirty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00430" y="3214686"/>
            <a:ext cx="33575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ความมีเหตุผล</a:t>
            </a:r>
            <a:endParaRPr lang="th-TH" sz="4000" dirty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500298" y="4643446"/>
            <a:ext cx="40719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การมีภูมิคุ้มกันในตัวที่ดี</a:t>
            </a:r>
            <a:endParaRPr lang="th-TH" sz="4000" dirty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ดมุมสี่เหลี่ยมหนึ่งมุม 1"/>
          <p:cNvSpPr/>
          <p:nvPr/>
        </p:nvSpPr>
        <p:spPr>
          <a:xfrm>
            <a:off x="928662" y="1142984"/>
            <a:ext cx="7429552" cy="4572032"/>
          </a:xfrm>
          <a:prstGeom prst="snip1Rect">
            <a:avLst/>
          </a:prstGeom>
          <a:solidFill>
            <a:srgbClr val="CC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TextBox 2"/>
          <p:cNvSpPr txBox="1"/>
          <p:nvPr/>
        </p:nvSpPr>
        <p:spPr>
          <a:xfrm>
            <a:off x="1428728" y="1643050"/>
            <a:ext cx="642942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4400" b="1" dirty="0">
                <a:solidFill>
                  <a:srgbClr val="00B0F0"/>
                </a:solidFill>
                <a:latin typeface="Angsana New" pitchFamily="18" charset="-34"/>
                <a:cs typeface="Angsana New" pitchFamily="18" charset="-34"/>
              </a:rPr>
              <a:t>ความพอประมาณ</a:t>
            </a:r>
            <a:r>
              <a:rPr lang="th-TH" sz="4400" b="1" dirty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36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หมายถึง</a:t>
            </a:r>
            <a:r>
              <a:rPr lang="th-TH" sz="3600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36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ความพอดีที่ไม่มากเกินไปหรือน้อยเกินไป โดยไม่เบียดเบียนตนเองและผู้อื่น รวมทั้งทรัพยากรธรรมชาติ ความเรียบง่าย คือ มีสิ่งจำเป็นสำหรับชีวิตอย่างพอเพียง มีความสะดวกสบาย</a:t>
            </a:r>
            <a:r>
              <a:rPr lang="th-TH" sz="36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พอสมควร </a:t>
            </a:r>
            <a:r>
              <a:rPr lang="th-TH" sz="36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แต่ไม่ถึงขั้นฟุ่มเฟือยเกินความจำเป็น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 descr="D:\รวมรูปภาพต่างๆ\รูปคัดอัดงานเกษตรภาคเหนือ\IMG_7141.JPG"/>
          <p:cNvPicPr/>
          <p:nvPr/>
        </p:nvPicPr>
        <p:blipFill>
          <a:blip r:embed="rId2" cstate="print">
            <a:lum contrast="20000"/>
          </a:blip>
          <a:stretch>
            <a:fillRect/>
          </a:stretch>
        </p:blipFill>
        <p:spPr bwMode="auto">
          <a:xfrm>
            <a:off x="642910" y="642918"/>
            <a:ext cx="4286280" cy="3143272"/>
          </a:xfrm>
          <a:prstGeom prst="rect">
            <a:avLst/>
          </a:prstGeom>
          <a:ln w="12700">
            <a:solidFill>
              <a:srgbClr val="C00000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รูปภาพ 5" descr="D:\รวมรูปภาพต่างๆ\รูปคัดอัดงานเกษตรภาคเหนือ\IMG_7141.JPG"/>
          <p:cNvPicPr/>
          <p:nvPr/>
        </p:nvPicPr>
        <p:blipFill>
          <a:blip r:embed="rId3" cstate="print">
            <a:lum contrast="20000"/>
          </a:blip>
          <a:stretch>
            <a:fillRect/>
          </a:stretch>
        </p:blipFill>
        <p:spPr bwMode="auto">
          <a:xfrm>
            <a:off x="4214810" y="2500306"/>
            <a:ext cx="4357718" cy="3429024"/>
          </a:xfrm>
          <a:prstGeom prst="rect">
            <a:avLst/>
          </a:prstGeom>
          <a:ln w="12700">
            <a:solidFill>
              <a:srgbClr val="C00000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ดมุมสี่เหลี่ยมหนึ่งมุม 3"/>
          <p:cNvSpPr/>
          <p:nvPr/>
        </p:nvSpPr>
        <p:spPr>
          <a:xfrm>
            <a:off x="928662" y="928670"/>
            <a:ext cx="7429552" cy="4929222"/>
          </a:xfrm>
          <a:prstGeom prst="snip1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TextBox 4"/>
          <p:cNvSpPr txBox="1"/>
          <p:nvPr/>
        </p:nvSpPr>
        <p:spPr>
          <a:xfrm>
            <a:off x="1291568" y="1285860"/>
            <a:ext cx="6429420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4400" b="1" dirty="0">
                <a:solidFill>
                  <a:schemeClr val="accent2">
                    <a:lumMod val="75000"/>
                  </a:schemeClr>
                </a:solidFill>
                <a:latin typeface="Angsana New" pitchFamily="18" charset="-34"/>
                <a:cs typeface="Angsana New" pitchFamily="18" charset="-34"/>
              </a:rPr>
              <a:t>ความมีเหตุผล </a:t>
            </a:r>
            <a:r>
              <a:rPr lang="th-TH" sz="32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หมายถึงการตัดสินใจเกี่ยวกับระดับความพอเพียงจะต้องเป็นไปอย่างมีเหตุผล โดยพิจารณาจากเหตุปัจจัยที่เกี่ยวข้อง ประเมินสถานการณ์และคำนึงถึงผลที่คาดว่าจะเกิดขึ้นจากการกระทำนั้นๆอย่างรอบคอบ </a:t>
            </a:r>
            <a:r>
              <a:rPr lang="th-TH" sz="32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 ใช้</a:t>
            </a:r>
            <a:r>
              <a:rPr lang="th-TH" sz="32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สติปัญญาในการทำงาน การทำอะไรควรใช้ข้อมูลความรู้ </a:t>
            </a:r>
            <a:r>
              <a:rPr lang="th-TH" sz="32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ทาง</a:t>
            </a:r>
            <a:r>
              <a:rPr lang="th-TH" sz="32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วิชาการ ทำงานอย่างมีแบบแผน </a:t>
            </a:r>
            <a:r>
              <a:rPr lang="th-TH" sz="32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 ทำ</a:t>
            </a:r>
            <a:r>
              <a:rPr lang="th-TH" sz="32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เป็น</a:t>
            </a:r>
            <a:r>
              <a:rPr lang="th-TH" sz="32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ขั้นตอนจาก</a:t>
            </a:r>
            <a:r>
              <a:rPr lang="th-TH" sz="32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น้อยไปหามาก คิดได้คิดเป็น ฉะนั้นความมีเหตุผล </a:t>
            </a:r>
            <a:r>
              <a:rPr lang="th-TH" sz="32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          จะ</a:t>
            </a:r>
            <a:r>
              <a:rPr lang="th-TH" sz="32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หมายถึง การเรียนรู้ด้วย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D:\รวมรูปภาพต่างๆ\รูปคัดอัดงานเกษตรภาคเหนือ\IMG_7141.JPG"/>
          <p:cNvPicPr/>
          <p:nvPr/>
        </p:nvPicPr>
        <p:blipFill>
          <a:blip r:embed="rId2" cstate="print">
            <a:lum contrast="20000"/>
          </a:blip>
          <a:stretch>
            <a:fillRect/>
          </a:stretch>
        </p:blipFill>
        <p:spPr bwMode="auto">
          <a:xfrm>
            <a:off x="2714612" y="3357562"/>
            <a:ext cx="3000396" cy="2643206"/>
          </a:xfrm>
          <a:prstGeom prst="rect">
            <a:avLst/>
          </a:prstGeom>
          <a:ln w="12700">
            <a:solidFill>
              <a:srgbClr val="C00000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รูปภาพ 4" descr="D:\รวมรูปภาพต่างๆ\รูปคัดอัดงานเกษตรภาคเหนือ\IMG_7141.JPG"/>
          <p:cNvPicPr/>
          <p:nvPr/>
        </p:nvPicPr>
        <p:blipFill>
          <a:blip r:embed="rId3" cstate="print">
            <a:lum contrast="20000"/>
          </a:blip>
          <a:stretch>
            <a:fillRect/>
          </a:stretch>
        </p:blipFill>
        <p:spPr bwMode="auto">
          <a:xfrm>
            <a:off x="1071538" y="642918"/>
            <a:ext cx="3000396" cy="2357454"/>
          </a:xfrm>
          <a:prstGeom prst="rect">
            <a:avLst/>
          </a:prstGeom>
          <a:ln w="12700">
            <a:solidFill>
              <a:srgbClr val="C00000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รูปภาพ 5" descr="D:\รวมรูปภาพต่างๆ\รูปคัดอัดงานเกษตรภาคเหนือ\IMG_7141.JPG"/>
          <p:cNvPicPr/>
          <p:nvPr/>
        </p:nvPicPr>
        <p:blipFill>
          <a:blip r:embed="rId4" cstate="print">
            <a:lum contrast="20000"/>
          </a:blip>
          <a:stretch>
            <a:fillRect/>
          </a:stretch>
        </p:blipFill>
        <p:spPr bwMode="auto">
          <a:xfrm>
            <a:off x="4429124" y="642918"/>
            <a:ext cx="3071834" cy="2357454"/>
          </a:xfrm>
          <a:prstGeom prst="rect">
            <a:avLst/>
          </a:prstGeom>
          <a:ln w="12700">
            <a:solidFill>
              <a:srgbClr val="C00000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ดมุมสี่เหลี่ยมหนึ่งมุม 1"/>
          <p:cNvSpPr/>
          <p:nvPr/>
        </p:nvSpPr>
        <p:spPr>
          <a:xfrm>
            <a:off x="928662" y="571480"/>
            <a:ext cx="7429552" cy="5786478"/>
          </a:xfrm>
          <a:prstGeom prst="snip1Rect">
            <a:avLst/>
          </a:prstGeom>
          <a:solidFill>
            <a:srgbClr val="33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TextBox 2"/>
          <p:cNvSpPr txBox="1"/>
          <p:nvPr/>
        </p:nvSpPr>
        <p:spPr>
          <a:xfrm>
            <a:off x="1428728" y="857232"/>
            <a:ext cx="6215106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600" b="1" dirty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การมีภูมิคุ้มกันในตัวที่ดี </a:t>
            </a:r>
            <a:r>
              <a:rPr lang="th-TH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หมายถึงการเตรียมตัวพร้อมรับผลกระทบการเปลี่ยนแปลงต่างๆที่เกิดขึ้น โดยคำนึงถึงความเป็นไปได้ของสถานการณ์ที่จะเกิดขึ้นในอนาคตอันใกล้และไกล เช่น ด้านร่างกาย ควรพักผ่อนให้เพียงพอ รับประทานอาหารที่มีประโยชน์ ออกกำลังกายสม่ำเสมอ เพื่อความแข็งแรงไม่เจ็บป่วย ด้านสติปัญญาพัฒนาตนเองให้มีความรู้ความสามารถ ใฝ่รู้ตลอดชีวิต ด้านสังคม ต้องมีเพื่อน มีคนรู้จักช่วยเหลือเกื้อกูลกัน สำหรับองค์กรต่างๆ  ควรเลือกเฟ้นคนดีคนเก่งเข้าทำงาน ด้านเศรษฐกิจ ต้องมีงานทำ มี</a:t>
            </a:r>
            <a:r>
              <a:rPr lang="th-TH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รายได้ </a:t>
            </a:r>
            <a:r>
              <a:rPr lang="th-TH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มีเงินเก็บออมไว้ใช้ยามฉุกเฉิน หรือออมไว้เพื่อลงทุนเพิ่มเติม มีการจัดทำบัญชีค่าใช่จ่าย</a:t>
            </a:r>
            <a:endParaRPr lang="en-US" b="1" dirty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  <a:p>
            <a:endParaRPr lang="th-TH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:\รูปคัดอัดงานเกษตรภาคเหนือ\DSC023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642918"/>
            <a:ext cx="3360200" cy="2520000"/>
          </a:xfrm>
          <a:prstGeom prst="rect">
            <a:avLst/>
          </a:prstGeom>
          <a:noFill/>
          <a:ln w="28575">
            <a:solidFill>
              <a:schemeClr val="bg2">
                <a:lumMod val="75000"/>
              </a:schemeClr>
            </a:solidFill>
          </a:ln>
        </p:spPr>
      </p:pic>
      <p:pic>
        <p:nvPicPr>
          <p:cNvPr id="1027" name="Picture 3" descr="I:\รูปคัดอัดงานเกษตรภาคเหนือ\DSC0352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642918"/>
            <a:ext cx="3360236" cy="2520000"/>
          </a:xfrm>
          <a:prstGeom prst="rect">
            <a:avLst/>
          </a:prstGeom>
          <a:noFill/>
          <a:ln w="28575">
            <a:solidFill>
              <a:schemeClr val="bg2">
                <a:lumMod val="75000"/>
              </a:schemeClr>
            </a:solidFill>
          </a:ln>
        </p:spPr>
      </p:pic>
      <p:pic>
        <p:nvPicPr>
          <p:cNvPr id="1028" name="Picture 4" descr="I:\รูปคัดอัดงานเกษตรภาคเหนือ\DSC0294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4414" y="3357562"/>
            <a:ext cx="3360199" cy="2520000"/>
          </a:xfrm>
          <a:prstGeom prst="rect">
            <a:avLst/>
          </a:prstGeom>
          <a:noFill/>
          <a:ln w="28575">
            <a:solidFill>
              <a:schemeClr val="bg2">
                <a:lumMod val="75000"/>
              </a:schemeClr>
            </a:solidFill>
          </a:ln>
        </p:spPr>
      </p:pic>
      <p:pic>
        <p:nvPicPr>
          <p:cNvPr id="1029" name="Picture 5" descr="I:\รูปคัดอัดงานเกษตรภาคเหนือ\DSC0704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6314" y="3357562"/>
            <a:ext cx="3360000" cy="2520000"/>
          </a:xfrm>
          <a:prstGeom prst="rect">
            <a:avLst/>
          </a:prstGeom>
          <a:noFill/>
          <a:ln w="28575">
            <a:solidFill>
              <a:schemeClr val="bg2">
                <a:lumMod val="75000"/>
              </a:schemeClr>
            </a:solidFill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692150"/>
            <a:ext cx="8229600" cy="865188"/>
          </a:xfrm>
          <a:solidFill>
            <a:srgbClr val="CCFFCC"/>
          </a:solidFill>
          <a:ln w="38100" cmpd="dbl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th-TH" b="1" dirty="0" smtClean="0">
                <a:solidFill>
                  <a:schemeClr val="tx1"/>
                </a:solidFill>
              </a:rPr>
              <a:t>การเรียนรู้ตามรอยพระยุคลบาท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782763"/>
            <a:ext cx="8229600" cy="4525962"/>
          </a:xfrm>
          <a:solidFill>
            <a:srgbClr val="CCFFCC"/>
          </a:solidFill>
          <a:ln w="38100" cmpd="dbl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None/>
            </a:pPr>
            <a:endParaRPr lang="th-TH" sz="1600" b="1" dirty="0" smtClean="0"/>
          </a:p>
          <a:p>
            <a:pPr eaLnBrk="1" hangingPunct="1">
              <a:buFontTx/>
              <a:buNone/>
            </a:pPr>
            <a:r>
              <a:rPr lang="th-TH" b="1" u="sng" dirty="0" smtClean="0">
                <a:solidFill>
                  <a:srgbClr val="FF0000"/>
                </a:solidFill>
              </a:rPr>
              <a:t>ความหมาย</a:t>
            </a:r>
          </a:p>
          <a:p>
            <a:pPr eaLnBrk="1" hangingPunct="1">
              <a:buFontTx/>
              <a:buNone/>
            </a:pPr>
            <a:endParaRPr lang="th-TH" sz="1600" b="1" u="sng" dirty="0" smtClean="0"/>
          </a:p>
          <a:p>
            <a:pPr eaLnBrk="1" hangingPunct="1">
              <a:buFontTx/>
              <a:buNone/>
            </a:pPr>
            <a:r>
              <a:rPr lang="th-TH" b="1" dirty="0" smtClean="0">
                <a:solidFill>
                  <a:srgbClr val="3333FF"/>
                </a:solidFill>
              </a:rPr>
              <a:t>การเรียนรู้</a:t>
            </a:r>
            <a:r>
              <a:rPr lang="th-TH" b="1" dirty="0" smtClean="0"/>
              <a:t>  </a:t>
            </a:r>
            <a:r>
              <a:rPr lang="en-US" b="1" dirty="0" smtClean="0"/>
              <a:t>  =</a:t>
            </a:r>
            <a:r>
              <a:rPr lang="th-TH" b="1" dirty="0" smtClean="0"/>
              <a:t>  การศึกษาเพื่อให้เกิดความรู้  ความเข้าใจ  เพื่อให้ทราบ</a:t>
            </a:r>
          </a:p>
          <a:p>
            <a:pPr eaLnBrk="1" hangingPunct="1">
              <a:buFontTx/>
              <a:buNone/>
            </a:pPr>
            <a:r>
              <a:rPr lang="th-TH" b="1" dirty="0" smtClean="0">
                <a:solidFill>
                  <a:srgbClr val="3333FF"/>
                </a:solidFill>
              </a:rPr>
              <a:t>ตามรอย</a:t>
            </a:r>
            <a:r>
              <a:rPr lang="th-TH" b="1" dirty="0" smtClean="0"/>
              <a:t>    </a:t>
            </a:r>
            <a:r>
              <a:rPr lang="en-US" b="1" dirty="0" smtClean="0"/>
              <a:t>  =</a:t>
            </a:r>
            <a:r>
              <a:rPr lang="th-TH" b="1" dirty="0" smtClean="0"/>
              <a:t>  การเลียนแบบ  หรือเอาอย่าง  ไม่ขัด  ไม่ฝ่าฝืน</a:t>
            </a:r>
          </a:p>
          <a:p>
            <a:pPr eaLnBrk="1" hangingPunct="1">
              <a:buFontTx/>
              <a:buNone/>
            </a:pPr>
            <a:r>
              <a:rPr lang="th-TH" b="1" dirty="0" smtClean="0">
                <a:solidFill>
                  <a:srgbClr val="3333FF"/>
                </a:solidFill>
              </a:rPr>
              <a:t>พระยุคลบาท</a:t>
            </a:r>
            <a:r>
              <a:rPr lang="th-TH" b="1" dirty="0" smtClean="0"/>
              <a:t> </a:t>
            </a:r>
            <a:r>
              <a:rPr lang="en-US" b="1" dirty="0" smtClean="0"/>
              <a:t>=</a:t>
            </a:r>
            <a:r>
              <a:rPr lang="th-TH" b="1" dirty="0" smtClean="0"/>
              <a:t>  เท้าทั้งคู่ของพระเจ้าอยู่หัว (พ่อหลวง) ในหลวง</a:t>
            </a:r>
          </a:p>
          <a:p>
            <a:pPr eaLnBrk="1" hangingPunct="1">
              <a:buFontTx/>
              <a:buNone/>
            </a:pPr>
            <a:endParaRPr lang="th-TH" sz="1800" b="1" dirty="0" smtClean="0"/>
          </a:p>
          <a:p>
            <a:pPr eaLnBrk="1" hangingPunct="1">
              <a:buFontTx/>
              <a:buNone/>
            </a:pPr>
            <a:r>
              <a:rPr lang="th-TH" b="1" dirty="0" smtClean="0">
                <a:solidFill>
                  <a:srgbClr val="3333FF"/>
                </a:solidFill>
              </a:rPr>
              <a:t>ตามรอยพระยุคลบาท</a:t>
            </a:r>
            <a:r>
              <a:rPr lang="th-TH" b="1" dirty="0" smtClean="0"/>
              <a:t>  </a:t>
            </a:r>
            <a:r>
              <a:rPr lang="en-US" b="1" dirty="0" smtClean="0"/>
              <a:t> =</a:t>
            </a:r>
            <a:r>
              <a:rPr lang="th-TH" b="1" dirty="0" smtClean="0"/>
              <a:t>  การประพฤติ  ปฏิบัติตามแบบอย่างของ</a:t>
            </a:r>
          </a:p>
          <a:p>
            <a:pPr algn="ctr" eaLnBrk="1" hangingPunct="1">
              <a:buFontTx/>
              <a:buNone/>
            </a:pPr>
            <a:r>
              <a:rPr lang="th-TH" b="1" dirty="0" smtClean="0"/>
              <a:t>		   พระบาทสมเด็จพระเจ้าอยู่หัว  </a:t>
            </a:r>
          </a:p>
        </p:txBody>
      </p:sp>
    </p:spTree>
    <p:extLst>
      <p:ext uri="{BB962C8B-B14F-4D97-AF65-F5344CB8AC3E}">
        <p14:creationId xmlns:p14="http://schemas.microsoft.com/office/powerpoint/2010/main" val="2918234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41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41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41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410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410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 animBg="1"/>
      <p:bldP spid="4101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981075"/>
            <a:ext cx="8229600" cy="792163"/>
          </a:xfrm>
          <a:solidFill>
            <a:srgbClr val="FFCC00"/>
          </a:solidFill>
          <a:ln w="38100" cmpd="dbl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pPr marL="838200" indent="-838200" eaLnBrk="1" hangingPunct="1"/>
            <a:r>
              <a:rPr lang="th-TH" sz="3200" b="1" i="1" smtClean="0">
                <a:solidFill>
                  <a:schemeClr val="tx1"/>
                </a:solidFill>
                <a:latin typeface="Angsana New" pitchFamily="18" charset="-34"/>
              </a:rPr>
              <a:t>2.2  ความอดทน  มุ่งมั่น  ยึดธรรมะ  และความถูกต้อง</a:t>
            </a:r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>
            <a:lum bright="-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2441575"/>
            <a:ext cx="3671888" cy="3548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4787900" y="2316163"/>
            <a:ext cx="3600450" cy="1689100"/>
          </a:xfrm>
          <a:prstGeom prst="rect">
            <a:avLst/>
          </a:prstGeom>
          <a:solidFill>
            <a:srgbClr val="CCCC00"/>
          </a:solidFill>
          <a:ln w="9525">
            <a:solidFill>
              <a:srgbClr val="CC3300"/>
            </a:solidFill>
            <a:miter lim="800000"/>
            <a:headEnd/>
            <a:tailEnd/>
          </a:ln>
          <a:effectLst>
            <a:outerShdw dist="53882" dir="2700000" algn="ctr" rotWithShape="0">
              <a:schemeClr val="accent2"/>
            </a:outerShdw>
          </a:effec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l" eaLnBrk="1" hangingPunct="1"/>
            <a:r>
              <a:rPr lang="th-TH" sz="2600" b="1" i="1" u="sng">
                <a:latin typeface="Angsana New" pitchFamily="18" charset="-34"/>
              </a:rPr>
              <a:t>ทุกชีวิต</a:t>
            </a:r>
            <a:r>
              <a:rPr lang="th-TH" sz="2600" b="1" i="1">
                <a:latin typeface="Angsana New" pitchFamily="18" charset="-34"/>
              </a:rPr>
              <a:t>.... ไม่ได้โรยด้วยกลีบกุหลาบ  ถูกกดดัน  เกลียดชัง  อิจฉา  ทำลาย  ต้องอดทน  พระเจ้าอยู่หัวพระราชทานปริญญาบัตร</a:t>
            </a:r>
            <a:endParaRPr lang="th-TH" sz="2600" b="1" i="1" u="sng">
              <a:latin typeface="Angsana New" pitchFamily="18" charset="-34"/>
            </a:endParaRP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4787900" y="4332288"/>
            <a:ext cx="3600450" cy="1689100"/>
          </a:xfrm>
          <a:prstGeom prst="rect">
            <a:avLst/>
          </a:prstGeom>
          <a:solidFill>
            <a:srgbClr val="CCCC00"/>
          </a:solidFill>
          <a:ln w="9525">
            <a:solidFill>
              <a:srgbClr val="CC3300"/>
            </a:solidFill>
            <a:miter lim="800000"/>
            <a:headEnd/>
            <a:tailEnd/>
          </a:ln>
          <a:effectLst>
            <a:outerShdw dist="53882" dir="2700000" algn="ctr" rotWithShape="0">
              <a:schemeClr val="accent2"/>
            </a:outerShdw>
          </a:effec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l" eaLnBrk="1" hangingPunct="1"/>
            <a:r>
              <a:rPr lang="th-TH" sz="2600" b="1" i="1">
                <a:latin typeface="Angsana New" pitchFamily="18" charset="-34"/>
              </a:rPr>
              <a:t>ตั้งแต่ปี 2493 เป็นต้นมา รวมน้ำหนักทั้งสิ้น 220 ตัน ทรงงานหนักประทับอยู่ในป่าในดง มืดค่ำ  แมลงบินเข้าหน้าเข้าตา  ก็อดทนมุ่งมั่น</a:t>
            </a:r>
          </a:p>
        </p:txBody>
      </p:sp>
    </p:spTree>
    <p:extLst>
      <p:ext uri="{BB962C8B-B14F-4D97-AF65-F5344CB8AC3E}">
        <p14:creationId xmlns:p14="http://schemas.microsoft.com/office/powerpoint/2010/main" val="2168841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animBg="1"/>
      <p:bldP spid="11269" grpId="0" animBg="1"/>
      <p:bldP spid="1127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571472" y="642918"/>
            <a:ext cx="8072494" cy="714380"/>
          </a:xfrm>
          <a:prstGeom prst="rect">
            <a:avLst/>
          </a:prstGeom>
          <a:solidFill>
            <a:srgbClr val="000099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800" b="1" dirty="0" smtClean="0">
                <a:latin typeface="Angsana New" pitchFamily="18" charset="-34"/>
                <a:cs typeface="Angsana New" pitchFamily="18" charset="-34"/>
              </a:rPr>
              <a:t>การประยุกต์ใช้ปรัชญาของเศรษฐกิจพอเพียง</a:t>
            </a:r>
            <a:endParaRPr lang="th-TH" sz="4800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8596" y="1714488"/>
            <a:ext cx="8286808" cy="4031873"/>
          </a:xfrm>
          <a:prstGeom prst="rect">
            <a:avLst/>
          </a:prstGeom>
          <a:solidFill>
            <a:srgbClr val="92D050"/>
          </a:solidFill>
          <a:ln w="28575">
            <a:solidFill>
              <a:srgbClr val="7030A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๑</a:t>
            </a:r>
            <a:r>
              <a:rPr lang="en-US" dirty="0" smtClean="0">
                <a:latin typeface="Angsana New" pitchFamily="18" charset="-34"/>
                <a:cs typeface="Angsana New" pitchFamily="18" charset="-34"/>
              </a:rPr>
              <a:t>.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  ยึดทางสายกลาง เป็นแนวทางดำเนินชีวิตไม่ทำอะไรสุดโต่ง ไม่มากไม่น้อย  เกินไป   </a:t>
            </a:r>
          </a:p>
          <a:p>
            <a:r>
              <a:rPr lang="th-TH" dirty="0" smtClean="0">
                <a:latin typeface="Angsana New" pitchFamily="18" charset="-34"/>
                <a:cs typeface="Angsana New" pitchFamily="18" charset="-34"/>
              </a:rPr>
              <a:t>      ทำอย่างค่อยเป็นค่อยไป</a:t>
            </a:r>
          </a:p>
          <a:p>
            <a:endParaRPr lang="en-US" sz="800" dirty="0" smtClean="0">
              <a:latin typeface="Angsana New" pitchFamily="18" charset="-34"/>
              <a:cs typeface="Angsana New" pitchFamily="18" charset="-34"/>
            </a:endParaRPr>
          </a:p>
          <a:p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๒</a:t>
            </a:r>
            <a:r>
              <a:rPr lang="en-US" dirty="0" smtClean="0">
                <a:latin typeface="Angsana New" pitchFamily="18" charset="-34"/>
                <a:cs typeface="Angsana New" pitchFamily="18" charset="-34"/>
              </a:rPr>
              <a:t>.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 ไม่ยึดวัตถุเป็นที่ตั้ง ไม่หลงตามกระแสนิยม พึ่งตนเองได้ทางเศรษฐกิจ</a:t>
            </a:r>
          </a:p>
          <a:p>
            <a:endParaRPr lang="en-US" sz="800" dirty="0" smtClean="0">
              <a:latin typeface="Angsana New" pitchFamily="18" charset="-34"/>
              <a:cs typeface="Angsana New" pitchFamily="18" charset="-34"/>
            </a:endParaRPr>
          </a:p>
          <a:p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๓</a:t>
            </a:r>
            <a:r>
              <a:rPr lang="en-US" dirty="0" smtClean="0">
                <a:latin typeface="Angsana New" pitchFamily="18" charset="-34"/>
                <a:cs typeface="Angsana New" pitchFamily="18" charset="-34"/>
              </a:rPr>
              <a:t>.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   ดำเนินชีวิตอย่างพอเพียง พอมีพอกิน ไม่โลภ</a:t>
            </a:r>
          </a:p>
          <a:p>
            <a:endParaRPr lang="en-US" sz="800" dirty="0" smtClean="0">
              <a:latin typeface="Angsana New" pitchFamily="18" charset="-34"/>
              <a:cs typeface="Angsana New" pitchFamily="18" charset="-34"/>
            </a:endParaRPr>
          </a:p>
          <a:p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๔</a:t>
            </a:r>
            <a:r>
              <a:rPr lang="en-US" dirty="0" smtClean="0">
                <a:latin typeface="Angsana New" pitchFamily="18" charset="-34"/>
                <a:cs typeface="Angsana New" pitchFamily="18" charset="-34"/>
              </a:rPr>
              <a:t>.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  ใช้จ่ายอย่างมีเหตุผล ประหยัด ไม่ฟุ่มเฟือยฟุ้งเฟ้อ ใช้ของเกินฐานะ มีการใช้</a:t>
            </a:r>
            <a:endParaRPr lang="en-US" dirty="0" smtClean="0">
              <a:latin typeface="Angsana New" pitchFamily="18" charset="-34"/>
              <a:cs typeface="Angsana New" pitchFamily="18" charset="-34"/>
            </a:endParaRPr>
          </a:p>
          <a:p>
            <a:r>
              <a:rPr lang="th-TH" dirty="0" smtClean="0">
                <a:latin typeface="Angsana New" pitchFamily="18" charset="-34"/>
                <a:cs typeface="Angsana New" pitchFamily="18" charset="-34"/>
              </a:rPr>
              <a:t>       ทรัพยากรอย่างคุ้มค่า</a:t>
            </a:r>
          </a:p>
          <a:p>
            <a:endParaRPr lang="en-US" sz="800" dirty="0" smtClean="0">
              <a:latin typeface="Angsana New" pitchFamily="18" charset="-34"/>
              <a:cs typeface="Angsana New" pitchFamily="18" charset="-34"/>
            </a:endParaRPr>
          </a:p>
          <a:p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๕</a:t>
            </a:r>
            <a:r>
              <a:rPr lang="en-US" dirty="0" smtClean="0">
                <a:latin typeface="Angsana New" pitchFamily="18" charset="-34"/>
                <a:cs typeface="Angsana New" pitchFamily="18" charset="-34"/>
              </a:rPr>
              <a:t>.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  ใช้สติปัญญาในการดำเนินชีวิต </a:t>
            </a:r>
            <a:endParaRPr lang="en-US" dirty="0" smtClean="0">
              <a:latin typeface="Angsana New" pitchFamily="18" charset="-34"/>
              <a:cs typeface="Angsana New" pitchFamily="18" charset="-34"/>
            </a:endParaRPr>
          </a:p>
          <a:p>
            <a:endParaRPr lang="th-TH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285720" y="642918"/>
            <a:ext cx="8572560" cy="714380"/>
          </a:xfrm>
          <a:prstGeom prst="rect">
            <a:avLst/>
          </a:prstGeom>
          <a:solidFill>
            <a:srgbClr val="000099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48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การประยุกต์ใช้ปรัชญาของเศรษฐกิจพอเพียง (ต่อ)</a:t>
            </a:r>
            <a:endParaRPr lang="th-TH" sz="4800" dirty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8596" y="1857364"/>
            <a:ext cx="8286808" cy="4031873"/>
          </a:xfrm>
          <a:prstGeom prst="rect">
            <a:avLst/>
          </a:prstGeom>
          <a:solidFill>
            <a:srgbClr val="92D050"/>
          </a:solidFill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๖</a:t>
            </a:r>
            <a:r>
              <a:rPr lang="en-US" dirty="0" smtClean="0">
                <a:latin typeface="Angsana New" pitchFamily="18" charset="-34"/>
                <a:cs typeface="Angsana New" pitchFamily="18" charset="-34"/>
              </a:rPr>
              <a:t>.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   สร้างภูมิคุ้มกันที่ดี เพื่อรองรับการเปลี่ยนแปลง มีสุขภาพดี ครอบครัวอบอุ่น </a:t>
            </a:r>
            <a:endParaRPr lang="en-US" dirty="0" smtClean="0">
              <a:latin typeface="Angsana New" pitchFamily="18" charset="-34"/>
              <a:cs typeface="Angsana New" pitchFamily="18" charset="-34"/>
            </a:endParaRPr>
          </a:p>
          <a:p>
            <a:r>
              <a:rPr lang="th-TH" dirty="0" smtClean="0">
                <a:latin typeface="Angsana New" pitchFamily="18" charset="-34"/>
                <a:cs typeface="Angsana New" pitchFamily="18" charset="-34"/>
              </a:rPr>
              <a:t>       มี</a:t>
            </a:r>
            <a:r>
              <a:rPr lang="th-TH" dirty="0" err="1" smtClean="0">
                <a:latin typeface="Angsana New" pitchFamily="18" charset="-34"/>
                <a:cs typeface="Angsana New" pitchFamily="18" charset="-34"/>
              </a:rPr>
              <a:t>มนุษย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สัมพันธ์ที่ดี มีการรวมกลุ่มเป็นเครือข่าย</a:t>
            </a:r>
          </a:p>
          <a:p>
            <a:endParaRPr lang="en-US" sz="800" dirty="0" smtClean="0">
              <a:latin typeface="Angsana New" pitchFamily="18" charset="-34"/>
              <a:cs typeface="Angsana New" pitchFamily="18" charset="-34"/>
            </a:endParaRPr>
          </a:p>
          <a:p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๗</a:t>
            </a:r>
            <a:r>
              <a:rPr lang="en-US" dirty="0" smtClean="0">
                <a:latin typeface="Angsana New" pitchFamily="18" charset="-34"/>
                <a:cs typeface="Angsana New" pitchFamily="18" charset="-34"/>
              </a:rPr>
              <a:t>.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  ไม่ทำอะไรเสี่ยงเกินไป หรือลงทุนเชิงการพนันที่ตั้งอยู่บนความเสี่ยง</a:t>
            </a:r>
          </a:p>
          <a:p>
            <a:endParaRPr lang="en-US" sz="800" dirty="0" smtClean="0">
              <a:latin typeface="Angsana New" pitchFamily="18" charset="-34"/>
              <a:cs typeface="Angsana New" pitchFamily="18" charset="-34"/>
            </a:endParaRPr>
          </a:p>
          <a:p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๘</a:t>
            </a:r>
            <a:r>
              <a:rPr lang="en-US" dirty="0" smtClean="0">
                <a:latin typeface="Angsana New" pitchFamily="18" charset="-34"/>
                <a:cs typeface="Angsana New" pitchFamily="18" charset="-34"/>
              </a:rPr>
              <a:t>.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  ใฝ่หาความรู้อย่างต่อเนื่อง รู้เท่าทันการเปลี่ยนแปลง</a:t>
            </a:r>
          </a:p>
          <a:p>
            <a:endParaRPr lang="en-US" sz="800" dirty="0" smtClean="0">
              <a:latin typeface="Angsana New" pitchFamily="18" charset="-34"/>
              <a:cs typeface="Angsana New" pitchFamily="18" charset="-34"/>
            </a:endParaRPr>
          </a:p>
          <a:p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๙</a:t>
            </a:r>
            <a:r>
              <a:rPr lang="en-US" dirty="0" smtClean="0">
                <a:latin typeface="Angsana New" pitchFamily="18" charset="-34"/>
                <a:cs typeface="Angsana New" pitchFamily="18" charset="-34"/>
              </a:rPr>
              <a:t>.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   ขยัน อดทน มีความเพียร ช่วยเหลือเกื้อกูลกัน ละเลิกแก่งแย่งผลประโยชน์   </a:t>
            </a:r>
            <a:endParaRPr lang="en-US" dirty="0" smtClean="0">
              <a:latin typeface="Angsana New" pitchFamily="18" charset="-34"/>
              <a:cs typeface="Angsana New" pitchFamily="18" charset="-34"/>
            </a:endParaRPr>
          </a:p>
          <a:p>
            <a:r>
              <a:rPr lang="th-TH" dirty="0" smtClean="0">
                <a:latin typeface="Angsana New" pitchFamily="18" charset="-34"/>
                <a:cs typeface="Angsana New" pitchFamily="18" charset="-34"/>
              </a:rPr>
              <a:t>       รู้จักกตัญญู </a:t>
            </a:r>
          </a:p>
          <a:p>
            <a:endParaRPr lang="en-US" sz="800" dirty="0" smtClean="0">
              <a:latin typeface="Angsana New" pitchFamily="18" charset="-34"/>
              <a:cs typeface="Angsana New" pitchFamily="18" charset="-34"/>
            </a:endParaRPr>
          </a:p>
          <a:p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๑๐</a:t>
            </a:r>
            <a:r>
              <a:rPr lang="en-US" dirty="0" smtClean="0">
                <a:latin typeface="Angsana New" pitchFamily="18" charset="-34"/>
                <a:cs typeface="Angsana New" pitchFamily="18" charset="-34"/>
              </a:rPr>
              <a:t>.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  ยึดหลัก รู้รัก สามัคคี ไม่เบียดเบียน รู้จักการให้และแบ่งปัน</a:t>
            </a:r>
            <a:endParaRPr lang="en-US" dirty="0" smtClean="0">
              <a:latin typeface="Angsana New" pitchFamily="18" charset="-34"/>
              <a:cs typeface="Angsana New" pitchFamily="18" charset="-34"/>
            </a:endParaRPr>
          </a:p>
          <a:p>
            <a:endParaRPr lang="th-TH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1285852" y="500042"/>
            <a:ext cx="6643734" cy="714380"/>
          </a:xfrm>
          <a:prstGeom prst="rect">
            <a:avLst/>
          </a:prstGeom>
          <a:solidFill>
            <a:srgbClr val="CC0066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48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เศรษฐกิจพอเพียงสำหรับเกษตรกร</a:t>
            </a:r>
            <a:endParaRPr lang="en-US" sz="4800" dirty="0" smtClean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500034" y="1357298"/>
            <a:ext cx="7000924" cy="114300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แนวคิดระบบเศรษฐกิจพอเพียงสำหรับเกษตรกรตามแนวพระราชดำริ </a:t>
            </a:r>
          </a:p>
          <a:p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ตั้งอยู่</a:t>
            </a:r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บนพื้นฐานของหลักการ ทฤษฎีใหม่ ๓ ขั้น คือ</a:t>
            </a:r>
            <a:endParaRPr lang="en-US" dirty="0" smtClean="0"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2050" name="Picture 2" descr="I:\รูปคัดอัดงานเกษตรภาคเหนือ\IMGP94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2786058"/>
            <a:ext cx="3360000" cy="2520000"/>
          </a:xfrm>
          <a:prstGeom prst="rect">
            <a:avLst/>
          </a:prstGeom>
          <a:noFill/>
          <a:ln w="38100">
            <a:solidFill>
              <a:srgbClr val="008000"/>
            </a:solidFill>
          </a:ln>
        </p:spPr>
      </p:pic>
      <p:pic>
        <p:nvPicPr>
          <p:cNvPr id="2051" name="Picture 3" descr="I:\รูปคัดอัดงานเกษตรภาคเหนือ\IMG_739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2786058"/>
            <a:ext cx="3360192" cy="2520000"/>
          </a:xfrm>
          <a:prstGeom prst="rect">
            <a:avLst/>
          </a:prstGeom>
          <a:noFill/>
          <a:ln w="38100">
            <a:solidFill>
              <a:srgbClr val="008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428596" y="2928934"/>
            <a:ext cx="8286808" cy="3429024"/>
          </a:xfrm>
          <a:prstGeom prst="rect">
            <a:avLst/>
          </a:prstGeom>
          <a:solidFill>
            <a:srgbClr val="3399FF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th-TH" b="1" dirty="0" smtClean="0">
              <a:latin typeface="Angsana New" pitchFamily="18" charset="-34"/>
              <a:cs typeface="Angsana New" pitchFamily="18" charset="-34"/>
            </a:endParaRPr>
          </a:p>
          <a:p>
            <a:r>
              <a:rPr lang="th-TH" b="1" dirty="0" smtClean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ขั้นที่หนึ่ง</a:t>
            </a:r>
            <a:r>
              <a:rPr lang="th-TH" dirty="0" smtClean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มีความพอเพียงเลี้ยงตนเองได้บนพื้นฐานของความประหยัด ขจัดการใช้จ่าย</a:t>
            </a:r>
          </a:p>
          <a:p>
            <a:endParaRPr lang="en-US" sz="800" dirty="0" smtClean="0">
              <a:latin typeface="Angsana New" pitchFamily="18" charset="-34"/>
              <a:cs typeface="Angsana New" pitchFamily="18" charset="-34"/>
            </a:endParaRPr>
          </a:p>
          <a:p>
            <a:r>
              <a:rPr lang="th-TH" b="1" dirty="0" smtClean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ขั้นที่สอง</a:t>
            </a:r>
            <a:r>
              <a:rPr lang="th-TH" dirty="0" smtClean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รวมพลังกันในรูปกลุ่ม เพื่อทำการผลิต การตลาด การจัดการ รวมทั้งด้าน </a:t>
            </a:r>
          </a:p>
          <a:p>
            <a:r>
              <a:rPr lang="th-TH" dirty="0" smtClean="0">
                <a:latin typeface="Angsana New" pitchFamily="18" charset="-34"/>
                <a:cs typeface="Angsana New" pitchFamily="18" charset="-34"/>
              </a:rPr>
              <a:t>                 สวัสดิการ การศึกษา การพัฒนาสังคม</a:t>
            </a:r>
          </a:p>
          <a:p>
            <a:endParaRPr lang="en-US" sz="800" dirty="0" smtClean="0">
              <a:latin typeface="Angsana New" pitchFamily="18" charset="-34"/>
              <a:cs typeface="Angsana New" pitchFamily="18" charset="-34"/>
            </a:endParaRPr>
          </a:p>
          <a:p>
            <a:pPr algn="thaiDist"/>
            <a:r>
              <a:rPr lang="th-TH" b="1" dirty="0" smtClean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ขั้นที่สาม</a:t>
            </a:r>
            <a:r>
              <a:rPr lang="th-TH" dirty="0" smtClean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สร้างเครือข่ายกลุ่มอาชีพและขยายกิจกรรมทางเศรษฐกิจให้หลากหลาย</a:t>
            </a:r>
          </a:p>
          <a:p>
            <a:pPr algn="thaiDist"/>
            <a:r>
              <a:rPr lang="th-TH" dirty="0" smtClean="0">
                <a:latin typeface="Angsana New" pitchFamily="18" charset="-34"/>
                <a:cs typeface="Angsana New" pitchFamily="18" charset="-34"/>
              </a:rPr>
              <a:t>                โดยประสานความร่วมมือกับภาคธุรกิจ ภาคองค์กรพัฒนาเอกชน</a:t>
            </a:r>
          </a:p>
          <a:p>
            <a:pPr algn="thaiDist"/>
            <a:r>
              <a:rPr lang="th-TH" dirty="0" smtClean="0">
                <a:latin typeface="Angsana New" pitchFamily="18" charset="-34"/>
                <a:cs typeface="Angsana New" pitchFamily="18" charset="-34"/>
              </a:rPr>
              <a:t>                 และภาคราชการในด้านเงินลงทุน การตลาด การผลิต การจัดการ </a:t>
            </a:r>
          </a:p>
          <a:p>
            <a:pPr algn="thaiDist"/>
            <a:r>
              <a:rPr lang="th-TH" dirty="0" smtClean="0">
                <a:latin typeface="Angsana New" pitchFamily="18" charset="-34"/>
                <a:cs typeface="Angsana New" pitchFamily="18" charset="-34"/>
              </a:rPr>
              <a:t>                และข่าวสารข้อมูล </a:t>
            </a:r>
          </a:p>
          <a:p>
            <a:r>
              <a:rPr lang="th-TH" dirty="0" smtClean="0">
                <a:latin typeface="Angsana New" pitchFamily="18" charset="-34"/>
                <a:cs typeface="Angsana New" pitchFamily="18" charset="-34"/>
              </a:rPr>
              <a:t>                </a:t>
            </a:r>
            <a:endParaRPr lang="th-TH" dirty="0"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3074" name="Picture 2" descr="I:\รูปคัดอัดงานเกษตรภาคเหนือ\IMG_68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571480"/>
            <a:ext cx="2879908" cy="2160000"/>
          </a:xfrm>
          <a:prstGeom prst="rect">
            <a:avLst/>
          </a:prstGeom>
          <a:ln w="9525">
            <a:solidFill>
              <a:schemeClr val="accent2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6" name="Picture 4" descr="I:\รูปคัดอัดงานเกษตรภาคเหนือ\DSC0241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57884" y="571480"/>
            <a:ext cx="2880000" cy="2160000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</p:pic>
      <p:pic>
        <p:nvPicPr>
          <p:cNvPr id="3075" name="Picture 3" descr="I:\รูปคัดอัดงานเกษตรภาคเหนือ\IMGP031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43240" y="571480"/>
            <a:ext cx="2880000" cy="2160000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มุมมน 1"/>
          <p:cNvSpPr/>
          <p:nvPr/>
        </p:nvSpPr>
        <p:spPr>
          <a:xfrm>
            <a:off x="500034" y="214290"/>
            <a:ext cx="8143932" cy="1357322"/>
          </a:xfrm>
          <a:prstGeom prst="roundRect">
            <a:avLst/>
          </a:prstGeom>
          <a:solidFill>
            <a:srgbClr val="CC0066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48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เศรษฐกิจพอเพียง</a:t>
            </a:r>
          </a:p>
          <a:p>
            <a:pPr algn="ctr"/>
            <a:r>
              <a:rPr lang="th-TH" sz="48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สำหรับผู้ที่อยู่นอกภาคการเกษตร</a:t>
            </a:r>
            <a:endParaRPr lang="en-US" sz="4800" dirty="0" smtClean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4" name="สี่เหลี่ยมมุมมน 3"/>
          <p:cNvSpPr/>
          <p:nvPr/>
        </p:nvSpPr>
        <p:spPr>
          <a:xfrm>
            <a:off x="428596" y="4143380"/>
            <a:ext cx="8286808" cy="2214578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thaiDist"/>
            <a:r>
              <a:rPr lang="th-TH" dirty="0" smtClean="0">
                <a:latin typeface="Angsana New" pitchFamily="18" charset="-34"/>
                <a:cs typeface="Angsana New" pitchFamily="18" charset="-34"/>
              </a:rPr>
              <a:t>	สำหรับคนอยู่นอกภาคการเกษตรนั้นเศรษฐกิจพอเพียงสามารถนำมาใช้     เป็นหลักในการดำเนินชีวิตได้ เพราะเศรษฐกิจพอเพียงเป็นปรัชญา เป็นแนวปฏิบัติตนไม่ว่าจะอยู่ในกิจกรรมหรืออาชีพใด ก็ต้องยึดวิถีชีวิตไทยอยู่แต่พอดี อย่าฟุ่มเฟือยอย่างไร้ประโยชน์ อย่ายึดวัตถุเป็นที่ตั้ง ยึดเส้นทางสายกลาง อยู่กินตามฐานะ          ใช้สติปัญญาในการดำรงชีวิต                </a:t>
            </a:r>
            <a:endParaRPr lang="th-TH" dirty="0"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1026" name="Picture 2" descr="C:\Documents and Settings\hhk104\Desktop\ดาวน์โหลด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1857364"/>
            <a:ext cx="3203625" cy="1928826"/>
          </a:xfrm>
          <a:prstGeom prst="rect">
            <a:avLst/>
          </a:prstGeom>
          <a:noFill/>
          <a:ln w="12700">
            <a:solidFill>
              <a:srgbClr val="000099"/>
            </a:solidFill>
          </a:ln>
        </p:spPr>
      </p:pic>
      <p:pic>
        <p:nvPicPr>
          <p:cNvPr id="1028" name="Picture 4" descr="C:\Documents and Settings\hhk104\Desktop\images (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1857364"/>
            <a:ext cx="2990134" cy="1946814"/>
          </a:xfrm>
          <a:prstGeom prst="rect">
            <a:avLst/>
          </a:prstGeom>
          <a:noFill/>
          <a:ln>
            <a:solidFill>
              <a:srgbClr val="000099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500034" y="642918"/>
            <a:ext cx="8143932" cy="107157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32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แนวคิดของปรัชญาเศรษฐกิจพอเพียงกับการแก้ไขวิกฤติทางเศรษฐกิจ</a:t>
            </a:r>
          </a:p>
          <a:p>
            <a:pPr algn="ctr"/>
            <a:r>
              <a:rPr lang="th-TH" sz="32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และปัญหาทางสังคมไทย</a:t>
            </a:r>
            <a:endParaRPr lang="en-US" sz="3200" dirty="0" smtClean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428596" y="4071942"/>
            <a:ext cx="8286808" cy="207170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thaiDist"/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3200" b="1" i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ประการแรก 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เป็นระบบเศรษฐกิจที่ยึดหลักการที่ว่า </a:t>
            </a:r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ตนเป็นที่พึ่งแห่งตน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 โดยมุ่งเน้นการผลิตพืชผลให้เพียงพอกับความต้องการบริโภคในครัวเรือนเป็นอันดับแรกเมื่อเหลือพอจากการบริโภคแล้วจึงคำนึงถึงการผลิตเพื่อการค้า ผลผลิตส่วนเกินที่ออกสู่ตลาดก็จะเป็นกำไรของเกษตรกร</a:t>
            </a:r>
          </a:p>
        </p:txBody>
      </p:sp>
      <p:pic>
        <p:nvPicPr>
          <p:cNvPr id="2051" name="Picture 3" descr="G:\รูปคัดอัดงานเกษตรภาคเหนือ\DSC001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2000240"/>
            <a:ext cx="2500330" cy="1875248"/>
          </a:xfrm>
          <a:prstGeom prst="rect">
            <a:avLst/>
          </a:prstGeom>
          <a:noFill/>
        </p:spPr>
      </p:pic>
      <p:pic>
        <p:nvPicPr>
          <p:cNvPr id="2053" name="Picture 5" descr="G:\รูปคัดอัดงานเกษตรภาคเหนือ\IMG_42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7554" y="2000240"/>
            <a:ext cx="2500330" cy="1875140"/>
          </a:xfrm>
          <a:prstGeom prst="rect">
            <a:avLst/>
          </a:prstGeom>
          <a:noFill/>
        </p:spPr>
      </p:pic>
      <p:pic>
        <p:nvPicPr>
          <p:cNvPr id="2054" name="Picture 6" descr="G:\รูปคัดอัดงานเกษตรภาคเหนือ\IMG_682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00760" y="2000240"/>
            <a:ext cx="2476439" cy="18573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428596" y="3786190"/>
            <a:ext cx="8286808" cy="207170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thaiDist"/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3200" b="1" i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ประการที่สอง</a:t>
            </a:r>
            <a:r>
              <a:rPr lang="th-TH" sz="32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เศรษฐกิจพอเพียงให้</a:t>
            </a:r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ความสำคัญกับการรวมกลุ่ม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ของชาวบ้าน ทั้งนี้กลุ่มชาวบ้านหรือองค์กรชาวบ้านจะทำหน้าที่เป็นผู้ดำเนินกิจกรรมทางเศรษฐกิจต่างๆให้หลากหลายครอบคลุมทั้งการเกษตรแบบผสมผสาน หัตถกรรม การแปรรูปอาหาร การทำธุรกิจค้าขาย และการท่องเที่ยวระดับชุมชน ฯลฯ</a:t>
            </a:r>
          </a:p>
        </p:txBody>
      </p:sp>
      <p:pic>
        <p:nvPicPr>
          <p:cNvPr id="3" name="รูปภาพ 2" descr="D:\รวมรูปภาพต่างๆ\รูปคัดอัดงานเกษตรภาคเหนือ\IMG_7141.JPG"/>
          <p:cNvPicPr/>
          <p:nvPr/>
        </p:nvPicPr>
        <p:blipFill>
          <a:blip r:embed="rId2" cstate="print">
            <a:lum contrast="10000"/>
          </a:blip>
          <a:stretch>
            <a:fillRect/>
          </a:stretch>
        </p:blipFill>
        <p:spPr bwMode="auto">
          <a:xfrm>
            <a:off x="928662" y="642918"/>
            <a:ext cx="3498834" cy="27146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รูปภาพ 4" descr="D:\รวมรูปภาพต่างๆ\รูปคัดอัดงานเกษตรภาคเหนือ\IMG_7141.JPG"/>
          <p:cNvPicPr/>
          <p:nvPr/>
        </p:nvPicPr>
        <p:blipFill>
          <a:blip r:embed="rId3" cstate="print">
            <a:lum contrast="10000"/>
          </a:blip>
          <a:stretch>
            <a:fillRect/>
          </a:stretch>
        </p:blipFill>
        <p:spPr bwMode="auto">
          <a:xfrm>
            <a:off x="4714876" y="642918"/>
            <a:ext cx="3500462" cy="27146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428596" y="3071810"/>
            <a:ext cx="8286808" cy="328614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thaiDist"/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3200" b="1" i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ประการที่สาม</a:t>
            </a:r>
            <a:r>
              <a:rPr lang="th-TH" sz="3200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เศรษฐกิจพอเพียงตั้งอยู่บนพื้นฐานของ</a:t>
            </a:r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ความเมตตา ความ   เอื้ออาทร และความสามัคคี ของสมาชิกในชุมชน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 ในการร่วมแรงร่วมใจเพื่อประกอบอาชีพต่างๆ ให้บรรลุผลสำเร็จประโยชน์ที่เกิดขึ้นจึงไม่ได้หมายถึงรายได้แต่เพียงมิติเดียว หากแต่ยังรวมถึงประโยชน์ด้านอื่นๆด้วย ได้แก่ การสร้างความมั่นคงให้กับสถาบันครอบครัว สถาบันชุมชน ความสามารถในการอนุรักษ์ทรัพยากรธรรมชาติและสิ่งแวดล้อม การพัฒนากระบวนการเรียนรู้ของชุมชนบนพื้นฐานของภูมิปัญญาท้องถิ่น รวมทั้งการรักษาไว้ซึ่งขนบธรรมเนียมประเพณีที่ดีงามของไทยให้คงอยู่ต่อไป</a:t>
            </a:r>
          </a:p>
        </p:txBody>
      </p:sp>
      <p:pic>
        <p:nvPicPr>
          <p:cNvPr id="3" name="รูปภาพ 2" descr="D:\รวมรูปภาพต่างๆ\รูปคัดอัดงานเกษตรภาคเหนือ\IMG_7141.JPG"/>
          <p:cNvPicPr/>
          <p:nvPr/>
        </p:nvPicPr>
        <p:blipFill>
          <a:blip r:embed="rId2" cstate="print">
            <a:lum contrast="10000"/>
          </a:blip>
          <a:stretch>
            <a:fillRect/>
          </a:stretch>
        </p:blipFill>
        <p:spPr bwMode="auto">
          <a:xfrm>
            <a:off x="1000100" y="642918"/>
            <a:ext cx="3143272" cy="228601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6" name="Picture 2" descr="G:\รูปคัดอัดงานเกษตรภาคเหนือ\New Folder\DSC091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4" y="642918"/>
            <a:ext cx="3005898" cy="225462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571472" y="571480"/>
            <a:ext cx="7929618" cy="71438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4800" b="1" dirty="0" smtClean="0">
                <a:latin typeface="Angsana New" pitchFamily="18" charset="-34"/>
                <a:cs typeface="Angsana New" pitchFamily="18" charset="-34"/>
              </a:rPr>
              <a:t>การปฏิบัติตนตามแนวทางเศรษฐกิจพอเพียง</a:t>
            </a:r>
            <a:endParaRPr lang="en-US" sz="4800" dirty="0" smtClean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428596" y="1643050"/>
            <a:ext cx="8286808" cy="464347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๑</a:t>
            </a:r>
            <a:r>
              <a:rPr lang="en-US" dirty="0" smtClean="0">
                <a:latin typeface="Angsana New" pitchFamily="18" charset="-34"/>
                <a:cs typeface="Angsana New" pitchFamily="18" charset="-34"/>
              </a:rPr>
              <a:t>.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 ยึดความประหยัด ตัดทอนค่าใช้จ่ายในทุกด้าน ลดละความฟุ่มเฟือยในการดำรงชีพ  </a:t>
            </a:r>
          </a:p>
          <a:p>
            <a:r>
              <a:rPr lang="th-TH" dirty="0" smtClean="0">
                <a:latin typeface="Angsana New" pitchFamily="18" charset="-34"/>
                <a:cs typeface="Angsana New" pitchFamily="18" charset="-34"/>
              </a:rPr>
              <a:t>     อย่างจริงจัง</a:t>
            </a:r>
          </a:p>
          <a:p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๒</a:t>
            </a:r>
            <a:r>
              <a:rPr lang="en-US" dirty="0" smtClean="0">
                <a:latin typeface="Angsana New" pitchFamily="18" charset="-34"/>
                <a:cs typeface="Angsana New" pitchFamily="18" charset="-34"/>
              </a:rPr>
              <a:t>.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 ยึดถือการประกอบอาชีพด้วยความถูกต้องสุจริต แม้จะตกอยู่ในภาวะขาดแคลนใน </a:t>
            </a:r>
          </a:p>
          <a:p>
            <a:r>
              <a:rPr lang="th-TH" dirty="0" smtClean="0">
                <a:latin typeface="Angsana New" pitchFamily="18" charset="-34"/>
                <a:cs typeface="Angsana New" pitchFamily="18" charset="-34"/>
              </a:rPr>
              <a:t>     การดำรงชีพก็ตาม</a:t>
            </a:r>
          </a:p>
          <a:p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๓</a:t>
            </a:r>
            <a:r>
              <a:rPr lang="en-US" dirty="0" smtClean="0">
                <a:latin typeface="Angsana New" pitchFamily="18" charset="-34"/>
                <a:cs typeface="Angsana New" pitchFamily="18" charset="-34"/>
              </a:rPr>
              <a:t>.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 ละเลิกการแก่งแย่งผลประโยชน์และแข่งขันกันในทางการค้าขายประกอบอาชีพ</a:t>
            </a:r>
          </a:p>
          <a:p>
            <a:r>
              <a:rPr lang="th-TH" dirty="0" smtClean="0">
                <a:latin typeface="Angsana New" pitchFamily="18" charset="-34"/>
                <a:cs typeface="Angsana New" pitchFamily="18" charset="-34"/>
              </a:rPr>
              <a:t>     แบบต่อสู้กันอย่างรุนแรงเช่นอดีต</a:t>
            </a:r>
          </a:p>
          <a:p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๔</a:t>
            </a:r>
            <a:r>
              <a:rPr lang="en-US" dirty="0" smtClean="0">
                <a:latin typeface="Angsana New" pitchFamily="18" charset="-34"/>
                <a:cs typeface="Angsana New" pitchFamily="18" charset="-34"/>
              </a:rPr>
              <a:t>.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ไม่หยุดนิ่งที่จะหาทางให้ชีวิตหลุดพ้นจากความทุกข์ยาก โดยต้องขวนขวายใฝ่หา </a:t>
            </a:r>
          </a:p>
          <a:p>
            <a:r>
              <a:rPr lang="th-TH" dirty="0" smtClean="0">
                <a:latin typeface="Angsana New" pitchFamily="18" charset="-34"/>
                <a:cs typeface="Angsana New" pitchFamily="18" charset="-34"/>
              </a:rPr>
              <a:t>     ความรู้ให้เกิดมีรายได้เพิ่มพูนจนถึงขั้นพอเพียงเป็นเป้าหมายสำคัญ</a:t>
            </a:r>
          </a:p>
          <a:p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๕</a:t>
            </a:r>
            <a:r>
              <a:rPr lang="en-US" dirty="0" smtClean="0">
                <a:latin typeface="Angsana New" pitchFamily="18" charset="-34"/>
                <a:cs typeface="Angsana New" pitchFamily="18" charset="-34"/>
              </a:rPr>
              <a:t>.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ปฏิบัติตนในแนวทางที่ดี ลดละสิ่งชั่วให้หมดสิ้นไป ทั้งนี้ด้วยสังคมไทยที่ล่มสลายลง </a:t>
            </a:r>
          </a:p>
          <a:p>
            <a:r>
              <a:rPr lang="th-TH" dirty="0" smtClean="0">
                <a:latin typeface="Angsana New" pitchFamily="18" charset="-34"/>
                <a:cs typeface="Angsana New" pitchFamily="18" charset="-34"/>
              </a:rPr>
              <a:t>     เพราะยังมีบุคคลจำนวนมิใช่น้อยที่ดำเนินการโดยปราศจากความละอาย</a:t>
            </a:r>
          </a:p>
          <a:p>
            <a:endParaRPr lang="th-TH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1714488"/>
            <a:ext cx="8572560" cy="243143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“</a:t>
            </a:r>
            <a:r>
              <a:rPr lang="th-TH" sz="32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เศรษฐกิจพอเพียง</a:t>
            </a:r>
            <a:r>
              <a:rPr lang="en-US" sz="32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”</a:t>
            </a:r>
            <a:r>
              <a:rPr lang="th-TH" sz="32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จึงไม่ใช่แนวคิดลอยๆ ตามกระแสสังคมเท่านั้น </a:t>
            </a:r>
          </a:p>
          <a:p>
            <a:pPr algn="ctr"/>
            <a:endParaRPr lang="th-TH" sz="800" b="1" dirty="0" smtClean="0">
              <a:solidFill>
                <a:srgbClr val="000099"/>
              </a:solidFill>
              <a:latin typeface="Angsana New" pitchFamily="18" charset="-34"/>
              <a:cs typeface="Angsana New" pitchFamily="18" charset="-34"/>
            </a:endParaRPr>
          </a:p>
          <a:p>
            <a:pPr algn="ctr"/>
            <a:r>
              <a:rPr lang="th-TH" sz="32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หากแต่สามารถนำมาปรับใช้ และปลงแนวคิดไปสู่การปฏิบัติได้เป็นรูปธรรม</a:t>
            </a:r>
          </a:p>
          <a:p>
            <a:pPr algn="ctr"/>
            <a:endParaRPr lang="th-TH" sz="800" b="1" dirty="0" smtClean="0">
              <a:solidFill>
                <a:srgbClr val="000099"/>
              </a:solidFill>
              <a:latin typeface="Angsana New" pitchFamily="18" charset="-34"/>
              <a:cs typeface="Angsana New" pitchFamily="18" charset="-34"/>
            </a:endParaRPr>
          </a:p>
          <a:p>
            <a:pPr algn="ctr"/>
            <a:r>
              <a:rPr lang="th-TH" sz="32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ซึ่งปัจจุบันปรัชญาของเศรษฐกิจพอเพียงได้รับการยอมรับอย่างกว้างขวาง</a:t>
            </a:r>
          </a:p>
          <a:p>
            <a:pPr algn="ctr"/>
            <a:endParaRPr lang="th-TH" sz="800" b="1" dirty="0" smtClean="0">
              <a:solidFill>
                <a:srgbClr val="000099"/>
              </a:solidFill>
              <a:latin typeface="Angsana New" pitchFamily="18" charset="-34"/>
              <a:cs typeface="Angsana New" pitchFamily="18" charset="-34"/>
            </a:endParaRPr>
          </a:p>
          <a:p>
            <a:pPr algn="ctr"/>
            <a:r>
              <a:rPr lang="th-TH" sz="3200" b="1" dirty="0" smtClean="0">
                <a:solidFill>
                  <a:srgbClr val="000099"/>
                </a:solidFill>
                <a:latin typeface="Angsana New" pitchFamily="18" charset="-34"/>
                <a:cs typeface="Angsana New" pitchFamily="18" charset="-34"/>
              </a:rPr>
              <a:t>จากทั้งประชาชนชาวไทย และชาวต่างประเทศ </a:t>
            </a:r>
            <a:endParaRPr lang="th-TH" sz="3200" b="1" dirty="0">
              <a:solidFill>
                <a:srgbClr val="000099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มุมมอง">
  <a:themeElements>
    <a:clrScheme name="กระดาษ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มุมมอง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มุมมอง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986</TotalTime>
  <Words>1765</Words>
  <Application>Microsoft Office PowerPoint</Application>
  <PresentationFormat>นำเสนอทางหน้าจอ (4:3)</PresentationFormat>
  <Paragraphs>163</Paragraphs>
  <Slides>42</Slides>
  <Notes>1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42</vt:i4>
      </vt:variant>
    </vt:vector>
  </HeadingPairs>
  <TitlesOfParts>
    <vt:vector size="43" baseType="lpstr">
      <vt:lpstr>มุมมอง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ปรัชญาเศรษฐกิจพอเพียง</vt:lpstr>
      <vt:lpstr>ความมีเหตุผล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การเรียนรู้ตามรอยพระยุคลบาท</vt:lpstr>
      <vt:lpstr>2.2  ความอดทน  มุ่งมั่น  ยึดธรรมะ  และความถูกต้อง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>TrueFasterOS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ภาพนิ่ง 1</dc:title>
  <dc:creator>TrueFasterUser</dc:creator>
  <cp:lastModifiedBy>MS_TECH</cp:lastModifiedBy>
  <cp:revision>74</cp:revision>
  <cp:lastPrinted>2018-08-15T08:54:20Z</cp:lastPrinted>
  <dcterms:created xsi:type="dcterms:W3CDTF">2013-09-07T13:15:25Z</dcterms:created>
  <dcterms:modified xsi:type="dcterms:W3CDTF">2019-07-02T05:19:59Z</dcterms:modified>
</cp:coreProperties>
</file>